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Lst>
  <p:notesMasterIdLst>
    <p:notesMasterId r:id="rId66"/>
  </p:notesMasterIdLst>
  <p:sldIdLst>
    <p:sldId id="417" r:id="rId3"/>
    <p:sldId id="378" r:id="rId4"/>
    <p:sldId id="379" r:id="rId5"/>
    <p:sldId id="382" r:id="rId6"/>
    <p:sldId id="314" r:id="rId7"/>
    <p:sldId id="418" r:id="rId8"/>
    <p:sldId id="419" r:id="rId9"/>
    <p:sldId id="420" r:id="rId10"/>
    <p:sldId id="421" r:id="rId11"/>
    <p:sldId id="422" r:id="rId12"/>
    <p:sldId id="260" r:id="rId13"/>
    <p:sldId id="407" r:id="rId14"/>
    <p:sldId id="395" r:id="rId15"/>
    <p:sldId id="396" r:id="rId16"/>
    <p:sldId id="397" r:id="rId17"/>
    <p:sldId id="380" r:id="rId18"/>
    <p:sldId id="381" r:id="rId19"/>
    <p:sldId id="266" r:id="rId20"/>
    <p:sldId id="387" r:id="rId21"/>
    <p:sldId id="262" r:id="rId22"/>
    <p:sldId id="263" r:id="rId23"/>
    <p:sldId id="410" r:id="rId24"/>
    <p:sldId id="411" r:id="rId25"/>
    <p:sldId id="412" r:id="rId26"/>
    <p:sldId id="267" r:id="rId27"/>
    <p:sldId id="393" r:id="rId28"/>
    <p:sldId id="414" r:id="rId29"/>
    <p:sldId id="415" r:id="rId30"/>
    <p:sldId id="423" r:id="rId31"/>
    <p:sldId id="269" r:id="rId32"/>
    <p:sldId id="398" r:id="rId33"/>
    <p:sldId id="270" r:id="rId34"/>
    <p:sldId id="408" r:id="rId35"/>
    <p:sldId id="399" r:id="rId36"/>
    <p:sldId id="271" r:id="rId37"/>
    <p:sldId id="272" r:id="rId38"/>
    <p:sldId id="400" r:id="rId39"/>
    <p:sldId id="401" r:id="rId40"/>
    <p:sldId id="402" r:id="rId41"/>
    <p:sldId id="275" r:id="rId42"/>
    <p:sldId id="403" r:id="rId43"/>
    <p:sldId id="273" r:id="rId44"/>
    <p:sldId id="274" r:id="rId45"/>
    <p:sldId id="404" r:id="rId46"/>
    <p:sldId id="405" r:id="rId47"/>
    <p:sldId id="278" r:id="rId48"/>
    <p:sldId id="276" r:id="rId49"/>
    <p:sldId id="282" r:id="rId50"/>
    <p:sldId id="406" r:id="rId51"/>
    <p:sldId id="279" r:id="rId52"/>
    <p:sldId id="409" r:id="rId53"/>
    <p:sldId id="280" r:id="rId54"/>
    <p:sldId id="281" r:id="rId55"/>
    <p:sldId id="286" r:id="rId56"/>
    <p:sldId id="277" r:id="rId57"/>
    <p:sldId id="283" r:id="rId58"/>
    <p:sldId id="304" r:id="rId59"/>
    <p:sldId id="305" r:id="rId60"/>
    <p:sldId id="306" r:id="rId61"/>
    <p:sldId id="307" r:id="rId62"/>
    <p:sldId id="308" r:id="rId63"/>
    <p:sldId id="383" r:id="rId64"/>
    <p:sldId id="310" r:id="rId65"/>
  </p:sldIdLst>
  <p:sldSz cx="24384000" cy="13716000"/>
  <p:notesSz cx="6858000" cy="1400175"/>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994"/>
    <p:restoredTop sz="95588" autoAdjust="0"/>
  </p:normalViewPr>
  <p:slideViewPr>
    <p:cSldViewPr snapToGrid="0">
      <p:cViewPr varScale="1">
        <p:scale>
          <a:sx n="47" d="100"/>
          <a:sy n="47" d="100"/>
        </p:scale>
        <p:origin x="296" y="15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1143000" y="685800"/>
            <a:ext cx="4572000" cy="3429000"/>
          </a:xfrm>
          <a:prstGeom prst="rect">
            <a:avLst/>
          </a:prstGeom>
        </p:spPr>
        <p:txBody>
          <a:bodyPr/>
          <a:lstStyle/>
          <a:p>
            <a:endParaRPr/>
          </a:p>
        </p:txBody>
      </p:sp>
      <p:sp>
        <p:nvSpPr>
          <p:cNvPr id="219" name="Shape 2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5105786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gs.statcounter.co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justinmind.com/blog/10-90s-websites-designs-you-wont-believe-existed"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gs.statcounter.co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mamarketing.net/blog/the-history-of-website-desig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ropbox.com/home/Technology%20Council%20Shared%20Drive/3000%20-%20Communication%20&amp;%20Engagement%20Division/3500%20-%20Programs/3520%20-%20Foundation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US" dirty="0">
                <a:cs typeface="Calibri"/>
              </a:rPr>
              <a:t>Welcome your class,</a:t>
            </a:r>
            <a:r>
              <a:rPr lang="en-US" baseline="0" dirty="0">
                <a:cs typeface="Calibri"/>
              </a:rPr>
              <a:t> think about what is the hook to engage your students right out of the starting gate. </a:t>
            </a: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AB6CCD-7FC5-40B8-8701-920D5B02B31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804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Reference syllabus and rubric here in more detail</a:t>
            </a:r>
          </a:p>
          <a:p>
            <a:r>
              <a:rPr lang="en-US" dirty="0">
                <a:cs typeface="Calibri"/>
              </a:rPr>
              <a:t>Students want to know how they will pass, how grading is done, what is expected of them etc. </a:t>
            </a:r>
            <a:br>
              <a:rPr lang="en-US" dirty="0">
                <a:cs typeface="Calibri"/>
              </a:rPr>
            </a:br>
            <a:r>
              <a:rPr lang="en-US" dirty="0">
                <a:cs typeface="Calibri"/>
              </a:rPr>
              <a:t>Along with this lesson, upload the syllabus and grading rubric for the students. </a:t>
            </a:r>
          </a:p>
          <a:p>
            <a:r>
              <a:rPr lang="en-US" dirty="0">
                <a:cs typeface="Calibri"/>
              </a:rPr>
              <a:t>Pre-test: always use two way learning. What do the students already know about this subject?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4606E66-0763-473F-98A0-DA393266135B}" type="slidenum">
              <a:rPr lang="en-US"/>
              <a:t>10</a:t>
            </a:fld>
            <a:endParaRPr lang="en-US"/>
          </a:p>
        </p:txBody>
      </p:sp>
    </p:spTree>
    <p:extLst>
      <p:ext uri="{BB962C8B-B14F-4D97-AF65-F5344CB8AC3E}">
        <p14:creationId xmlns:p14="http://schemas.microsoft.com/office/powerpoint/2010/main" val="19705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Upload the course syllabus for the students and review it along with this slide. Review of the syllabus includes course description, learning outcomes, grading, calendar etc. Please note that the capstone replaces the final exam. Replacing final exams with capstones is becoming more and more standard in post secondary education, as it is recognised a better, or equal, way of measuring a students learning and achievement of the course objectives. </a:t>
            </a:r>
          </a:p>
        </p:txBody>
      </p:sp>
    </p:spTree>
    <p:extLst>
      <p:ext uri="{BB962C8B-B14F-4D97-AF65-F5344CB8AC3E}">
        <p14:creationId xmlns:p14="http://schemas.microsoft.com/office/powerpoint/2010/main" val="1910282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10282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sng" dirty="0"/>
              <a:t>Instructors Notes: </a:t>
            </a:r>
          </a:p>
          <a:p>
            <a:pPr marL="171450" indent="-171450">
              <a:buFont typeface="Arial" panose="020B0604020202020204" pitchFamily="34" charset="0"/>
              <a:buChar char="•"/>
            </a:pPr>
            <a:endParaRPr lang="en-US" u="sng" dirty="0">
              <a:cs typeface="Calibri"/>
            </a:endParaRPr>
          </a:p>
          <a:p>
            <a:pPr marL="171450" indent="-171450">
              <a:buFont typeface="Arial" panose="020B0604020202020204" pitchFamily="34" charset="0"/>
              <a:buChar char="•"/>
            </a:pPr>
            <a:r>
              <a:rPr lang="en-US" dirty="0">
                <a:cs typeface="Calibri"/>
              </a:rPr>
              <a:t>Introduce the concept of Gathering Time, which will be used throughout the program.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a:t>
            </a:r>
            <a:r>
              <a:rPr lang="en-US" baseline="0" dirty="0"/>
              <a:t> sharing stone can be used by students. </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Everyone will</a:t>
            </a:r>
            <a:r>
              <a:rPr lang="en-US" baseline="0" dirty="0"/>
              <a:t> </a:t>
            </a:r>
            <a:r>
              <a:rPr lang="en-US" dirty="0"/>
              <a:t>listen when the person with the stone talks, so everyone has an opportunity to listen. </a:t>
            </a:r>
          </a:p>
          <a:p>
            <a:pPr marL="171450" indent="-171450">
              <a:buFont typeface="Arial" panose="020B0604020202020204" pitchFamily="34" charset="0"/>
              <a:buChar char="•"/>
            </a:pPr>
            <a:endParaRPr lang="en-US" dirty="0">
              <a:cs typeface="Calibri"/>
            </a:endParaRPr>
          </a:p>
          <a:p>
            <a:pPr marL="0" indent="0">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10"/>
          </p:nvPr>
        </p:nvSpPr>
        <p:spPr/>
        <p:txBody>
          <a:bodyPr/>
          <a:lstStyle/>
          <a:p>
            <a:fld id="{A0AB6CCD-7FC5-40B8-8701-920D5B02B316}" type="slidenum">
              <a:rPr lang="en-CA" smtClean="0"/>
              <a:pPr/>
              <a:t>16</a:t>
            </a:fld>
            <a:endParaRPr lang="en-CA" dirty="0"/>
          </a:p>
        </p:txBody>
      </p:sp>
    </p:spTree>
    <p:extLst>
      <p:ext uri="{BB962C8B-B14F-4D97-AF65-F5344CB8AC3E}">
        <p14:creationId xmlns:p14="http://schemas.microsoft.com/office/powerpoint/2010/main" val="887808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A0AB6CCD-7FC5-40B8-8701-920D5B02B316}" type="slidenum">
              <a:rPr lang="en-CA" smtClean="0"/>
              <a:pPr/>
              <a:t>17</a:t>
            </a:fld>
            <a:endParaRPr lang="en-CA" dirty="0"/>
          </a:p>
        </p:txBody>
      </p:sp>
    </p:spTree>
    <p:extLst>
      <p:ext uri="{BB962C8B-B14F-4D97-AF65-F5344CB8AC3E}">
        <p14:creationId xmlns:p14="http://schemas.microsoft.com/office/powerpoint/2010/main" val="3290654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Pretest – what knowledge</a:t>
            </a:r>
            <a:r>
              <a:rPr lang="en-CA" baseline="0" dirty="0"/>
              <a:t> do the student’s already have in these areas? </a:t>
            </a:r>
          </a:p>
          <a:p>
            <a:r>
              <a:rPr lang="en-CA" baseline="0" dirty="0"/>
              <a:t>Two-way learning – including the student’s knowledge – how will you champion each student’s knowledge</a:t>
            </a:r>
            <a:endParaRPr lang="en-CA" dirty="0"/>
          </a:p>
          <a:p>
            <a:endParaRPr lang="en-CA" dirty="0"/>
          </a:p>
        </p:txBody>
      </p:sp>
    </p:spTree>
    <p:extLst>
      <p:ext uri="{BB962C8B-B14F-4D97-AF65-F5344CB8AC3E}">
        <p14:creationId xmlns:p14="http://schemas.microsoft.com/office/powerpoint/2010/main" val="1398005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cs typeface="Calibri"/>
              </a:rPr>
              <a:t>Reference your capstone grading rubric and student instructions in your Instructor folder.</a:t>
            </a:r>
            <a:r>
              <a:rPr lang="en-CA" baseline="0" dirty="0">
                <a:cs typeface="Calibri"/>
              </a:rPr>
              <a:t> </a:t>
            </a:r>
            <a:endParaRPr lang="en-CA" dirty="0">
              <a:cs typeface="Calibri"/>
            </a:endParaRPr>
          </a:p>
        </p:txBody>
      </p:sp>
      <p:sp>
        <p:nvSpPr>
          <p:cNvPr id="4" name="Slide Number Placeholder 3"/>
          <p:cNvSpPr>
            <a:spLocks noGrp="1"/>
          </p:cNvSpPr>
          <p:nvPr>
            <p:ph type="sldNum" sz="quarter" idx="10"/>
          </p:nvPr>
        </p:nvSpPr>
        <p:spPr/>
        <p:txBody>
          <a:bodyPr/>
          <a:lstStyle/>
          <a:p>
            <a:fld id="{A0E2640B-DE0A-4BBB-90BA-92280754F2C1}" type="slidenum">
              <a:rPr lang="en-CA" smtClean="0"/>
              <a:pPr/>
              <a:t>19</a:t>
            </a:fld>
            <a:endParaRPr lang="en-CA"/>
          </a:p>
        </p:txBody>
      </p:sp>
    </p:spTree>
    <p:extLst>
      <p:ext uri="{BB962C8B-B14F-4D97-AF65-F5344CB8AC3E}">
        <p14:creationId xmlns:p14="http://schemas.microsoft.com/office/powerpoint/2010/main" val="1442644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1640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993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Instructor will have the students set up a file in Word, file name FITC </a:t>
            </a:r>
            <a:r>
              <a:rPr lang="en-CA" baseline="0" dirty="0" err="1"/>
              <a:t>JavaScript</a:t>
            </a:r>
            <a:r>
              <a:rPr lang="en-CA" dirty="0" err="1"/>
              <a:t>_Terminology</a:t>
            </a:r>
            <a:r>
              <a:rPr lang="en-CA" dirty="0"/>
              <a:t>, save within the FITC XXX folder. Throughout the course, starting today, each time there is a new term or acronym introduced the instructor will have the students add the word(s)/acronyms and their meaning to their terminology file. The instructor will have the same file and build it with the students (on the projector screen) throughout the course. Students will be asked to send the instructor their file on day 10, via private message in Slack. </a:t>
            </a:r>
          </a:p>
          <a:p>
            <a:r>
              <a:rPr lang="en-CA" dirty="0"/>
              <a:t>Rubric Weight 5%</a:t>
            </a:r>
          </a:p>
          <a:p>
            <a:endParaRPr lang="en-CA" dirty="0"/>
          </a:p>
          <a:p>
            <a:r>
              <a:rPr lang="en-CA" dirty="0"/>
              <a:t>Encourage the students on the value of starting to building their technology vocabulary. </a:t>
            </a:r>
          </a:p>
          <a:p>
            <a:endParaRPr lang="en-CA"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0AB6CCD-7FC5-40B8-8701-920D5B02B316}" type="slidenum">
              <a:rPr lang="en-CA" smtClean="0"/>
              <a:pPr/>
              <a:t>26</a:t>
            </a:fld>
            <a:endParaRPr lang="en-CA"/>
          </a:p>
        </p:txBody>
      </p:sp>
      <p:sp>
        <p:nvSpPr>
          <p:cNvPr id="5" name="Footer Placeholder 4">
            <a:extLst>
              <a:ext uri="{FF2B5EF4-FFF2-40B4-BE49-F238E27FC236}">
                <a16:creationId xmlns:a16="http://schemas.microsoft.com/office/drawing/2014/main" id="{3FBE06A8-ED0F-4540-BC13-E20FE820A186}"/>
              </a:ext>
            </a:extLst>
          </p:cNvPr>
          <p:cNvSpPr>
            <a:spLocks noGrp="1"/>
          </p:cNvSpPr>
          <p:nvPr>
            <p:ph type="ftr" sz="quarter" idx="4"/>
          </p:nvPr>
        </p:nvSpPr>
        <p:spPr>
          <a:xfrm>
            <a:off x="0" y="8685213"/>
            <a:ext cx="2971800" cy="458787"/>
          </a:xfrm>
          <a:prstGeom prst="rect">
            <a:avLst/>
          </a:prstGeom>
        </p:spPr>
        <p:txBody>
          <a:bodyPr/>
          <a:lstStyle/>
          <a:p>
            <a:endParaRPr lang="en-CA" dirty="0"/>
          </a:p>
        </p:txBody>
      </p:sp>
    </p:spTree>
    <p:extLst>
      <p:ext uri="{BB962C8B-B14F-4D97-AF65-F5344CB8AC3E}">
        <p14:creationId xmlns:p14="http://schemas.microsoft.com/office/powerpoint/2010/main" val="296873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US" dirty="0">
                <a:cs typeface="Calibri"/>
              </a:rPr>
              <a:t>*</a:t>
            </a:r>
            <a:r>
              <a:rPr lang="en-US" baseline="0" dirty="0">
                <a:cs typeface="Calibri"/>
              </a:rPr>
              <a:t>U</a:t>
            </a:r>
            <a:r>
              <a:rPr lang="en-US" dirty="0">
                <a:cs typeface="Calibri"/>
              </a:rPr>
              <a:t>pdate slide to insert Nation</a:t>
            </a:r>
            <a:r>
              <a:rPr lang="en-US" baseline="0" dirty="0">
                <a:cs typeface="Calibri"/>
              </a:rPr>
              <a:t> – </a:t>
            </a:r>
            <a:r>
              <a:rPr lang="en-US" dirty="0">
                <a:cs typeface="Calibri"/>
              </a:rPr>
              <a:t>ensure</a:t>
            </a:r>
            <a:r>
              <a:rPr lang="en-US" baseline="0" dirty="0">
                <a:cs typeface="Calibri"/>
              </a:rPr>
              <a:t> that you have the correct spelling and pronunciation as provided by FNTC in  your instructor tool kit. </a:t>
            </a:r>
            <a:endParaRPr lang="en-US" dirty="0"/>
          </a:p>
          <a:p>
            <a:pPr>
              <a:defRPr/>
            </a:pP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AB6CCD-7FC5-40B8-8701-920D5B02B31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511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Today</a:t>
            </a:r>
            <a:r>
              <a:rPr lang="en-CA" baseline="0" dirty="0"/>
              <a:t> the students will start a terminology document. They will add to it each day. Note for students when you want them to add terms, definitions, </a:t>
            </a:r>
            <a:r>
              <a:rPr lang="en-CA" baseline="0" dirty="0" err="1"/>
              <a:t>acronums</a:t>
            </a:r>
            <a:r>
              <a:rPr lang="en-CA" baseline="0" dirty="0"/>
              <a:t> </a:t>
            </a:r>
            <a:r>
              <a:rPr lang="en-CA" baseline="0" dirty="0" err="1"/>
              <a:t>etc</a:t>
            </a:r>
            <a:r>
              <a:rPr lang="en-CA" baseline="0" dirty="0"/>
              <a:t> to their terminology assignment. Encourage students to add all terms that they are unfamiliar with. </a:t>
            </a:r>
            <a:endParaRPr lang="en-CA" dirty="0"/>
          </a:p>
        </p:txBody>
      </p:sp>
    </p:spTree>
    <p:extLst>
      <p:ext uri="{BB962C8B-B14F-4D97-AF65-F5344CB8AC3E}">
        <p14:creationId xmlns:p14="http://schemas.microsoft.com/office/powerpoint/2010/main" val="2215743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Show the students an example.</a:t>
            </a:r>
            <a:r>
              <a:rPr lang="en-CA" baseline="0" dirty="0"/>
              <a:t> You may need to review file and folder mgt. </a:t>
            </a:r>
            <a:endParaRPr lang="en-CA" dirty="0"/>
          </a:p>
        </p:txBody>
      </p:sp>
    </p:spTree>
    <p:extLst>
      <p:ext uri="{BB962C8B-B14F-4D97-AF65-F5344CB8AC3E}">
        <p14:creationId xmlns:p14="http://schemas.microsoft.com/office/powerpoint/2010/main" val="113329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Students will find a partner to work with and discuss the questions:</a:t>
            </a:r>
          </a:p>
          <a:p>
            <a:endParaRPr lang="en-CA" dirty="0"/>
          </a:p>
          <a:p>
            <a:r>
              <a:rPr lang="en-US" dirty="0"/>
              <a:t>What is your experience with code?</a:t>
            </a:r>
          </a:p>
          <a:p>
            <a:r>
              <a:rPr lang="en-US" dirty="0"/>
              <a:t>Have you ever built a website before?</a:t>
            </a:r>
          </a:p>
          <a:p>
            <a:r>
              <a:rPr lang="en-US" dirty="0"/>
              <a:t>Do you know any programming languages?</a:t>
            </a:r>
          </a:p>
          <a:p>
            <a:endParaRPr lang="en-CA" dirty="0"/>
          </a:p>
          <a:p>
            <a:endParaRPr lang="en-CA" dirty="0"/>
          </a:p>
        </p:txBody>
      </p:sp>
    </p:spTree>
    <p:extLst>
      <p:ext uri="{BB962C8B-B14F-4D97-AF65-F5344CB8AC3E}">
        <p14:creationId xmlns:p14="http://schemas.microsoft.com/office/powerpoint/2010/main" val="3903713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Have</a:t>
            </a:r>
            <a:r>
              <a:rPr lang="en-CA" baseline="0" dirty="0"/>
              <a:t> a class discussion on these questions. </a:t>
            </a:r>
            <a:endParaRPr lang="en-CA" dirty="0"/>
          </a:p>
        </p:txBody>
      </p:sp>
    </p:spTree>
    <p:extLst>
      <p:ext uri="{BB962C8B-B14F-4D97-AF65-F5344CB8AC3E}">
        <p14:creationId xmlns:p14="http://schemas.microsoft.com/office/powerpoint/2010/main" val="3450638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dirty="0"/>
              <a:t>Have</a:t>
            </a:r>
            <a:r>
              <a:rPr lang="en-CA" baseline="0" dirty="0"/>
              <a:t> a class discussion on these questions. </a:t>
            </a:r>
            <a:endParaRPr lang="en-CA" dirty="0"/>
          </a:p>
          <a:p>
            <a:endParaRPr lang="en-CA" dirty="0"/>
          </a:p>
        </p:txBody>
      </p:sp>
    </p:spTree>
    <p:extLst>
      <p:ext uri="{BB962C8B-B14F-4D97-AF65-F5344CB8AC3E}">
        <p14:creationId xmlns:p14="http://schemas.microsoft.com/office/powerpoint/2010/main" val="379956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u="none" dirty="0">
                <a:solidFill>
                  <a:schemeClr val="tx1"/>
                </a:solidFill>
                <a:hlinkClick r:id="rId3">
                  <a:extLst>
                    <a:ext uri="{A12FA001-AC4F-418D-AE19-62706E023703}">
                      <ahyp:hlinkClr xmlns:ahyp="http://schemas.microsoft.com/office/drawing/2018/hyperlinkcolor" val="tx"/>
                    </a:ext>
                  </a:extLst>
                </a:hlinkClick>
              </a:rPr>
              <a:t>Break</a:t>
            </a:r>
            <a:r>
              <a:rPr lang="en-CA" u="none" baseline="0" dirty="0">
                <a:solidFill>
                  <a:schemeClr val="tx1"/>
                </a:solidFill>
                <a:hlinkClick r:id="rId3">
                  <a:extLst>
                    <a:ext uri="{A12FA001-AC4F-418D-AE19-62706E023703}">
                      <ahyp:hlinkClr xmlns:ahyp="http://schemas.microsoft.com/office/drawing/2018/hyperlinkcolor" val="tx"/>
                    </a:ext>
                  </a:extLst>
                </a:hlinkClick>
              </a:rPr>
              <a:t> the students into small discussion groups to discuss these questions. Ask them to share with the larger group after their small group discussion. </a:t>
            </a:r>
          </a:p>
          <a:p>
            <a:pPr marL="0" marR="0" lvl="0" indent="0" defTabSz="457200" eaLnBrk="1" fontAlgn="auto" latinLnBrk="0" hangingPunct="1">
              <a:lnSpc>
                <a:spcPct val="117999"/>
              </a:lnSpc>
              <a:spcBef>
                <a:spcPts val="0"/>
              </a:spcBef>
              <a:spcAft>
                <a:spcPts val="0"/>
              </a:spcAft>
              <a:buClrTx/>
              <a:buSzTx/>
              <a:buFontTx/>
              <a:buNone/>
              <a:tabLst/>
              <a:defRPr/>
            </a:pPr>
            <a:endParaRPr lang="en-CA" u="none" baseline="0" dirty="0">
              <a:solidFill>
                <a:schemeClr val="tx1"/>
              </a:solidFill>
              <a:hlinkClick r:id="rId3">
                <a:extLst>
                  <a:ext uri="{A12FA001-AC4F-418D-AE19-62706E023703}">
                    <ahyp:hlinkClr xmlns:ahyp="http://schemas.microsoft.com/office/drawing/2018/hyperlinkcolor" val="tx"/>
                  </a:ext>
                </a:extLst>
              </a:hlinkClick>
            </a:endParaRPr>
          </a:p>
          <a:p>
            <a:pPr marL="0" marR="0" lvl="0" indent="0" defTabSz="457200" eaLnBrk="1" fontAlgn="auto" latinLnBrk="0" hangingPunct="1">
              <a:lnSpc>
                <a:spcPct val="117999"/>
              </a:lnSpc>
              <a:spcBef>
                <a:spcPts val="0"/>
              </a:spcBef>
              <a:spcAft>
                <a:spcPts val="0"/>
              </a:spcAft>
              <a:buClrTx/>
              <a:buSzTx/>
              <a:buFontTx/>
              <a:buNone/>
              <a:tabLst/>
              <a:defRPr/>
            </a:pPr>
            <a:r>
              <a:rPr lang="en-CA" u="none" baseline="0" dirty="0">
                <a:solidFill>
                  <a:schemeClr val="tx1"/>
                </a:solidFill>
                <a:hlinkClick r:id="rId3">
                  <a:extLst>
                    <a:ext uri="{A12FA001-AC4F-418D-AE19-62706E023703}">
                      <ahyp:hlinkClr xmlns:ahyp="http://schemas.microsoft.com/office/drawing/2018/hyperlinkcolor" val="tx"/>
                    </a:ext>
                  </a:extLst>
                </a:hlinkClick>
              </a:rPr>
              <a:t>Activities are non-graded experiential learning. Students are still required to complete activities. </a:t>
            </a:r>
            <a:endParaRPr lang="en-CA" u="none" dirty="0">
              <a:solidFill>
                <a:schemeClr val="tx1"/>
              </a:solidFill>
              <a:hlinkClick r:id="rId3">
                <a:extLst>
                  <a:ext uri="{A12FA001-AC4F-418D-AE19-62706E023703}">
                    <ahyp:hlinkClr xmlns:ahyp="http://schemas.microsoft.com/office/drawing/2018/hyperlinkcolor" val="tx"/>
                  </a:ext>
                </a:extLst>
              </a:hlinkClick>
            </a:endParaRPr>
          </a:p>
          <a:p>
            <a:pPr marL="0" marR="0" lvl="0" indent="0" defTabSz="457200" eaLnBrk="1" fontAlgn="auto" latinLnBrk="0" hangingPunct="1">
              <a:lnSpc>
                <a:spcPct val="117999"/>
              </a:lnSpc>
              <a:spcBef>
                <a:spcPts val="0"/>
              </a:spcBef>
              <a:spcAft>
                <a:spcPts val="0"/>
              </a:spcAft>
              <a:buClrTx/>
              <a:buSzTx/>
              <a:buFontTx/>
              <a:buNone/>
              <a:tabLst/>
              <a:defRPr/>
            </a:pPr>
            <a:endParaRPr lang="en-CA" u="sng" dirty="0">
              <a:solidFill>
                <a:srgbClr val="005493"/>
              </a:solidFill>
              <a:hlinkClick r:id="rId3">
                <a:extLst>
                  <a:ext uri="{A12FA001-AC4F-418D-AE19-62706E023703}">
                    <ahyp:hlinkClr xmlns:ahyp="http://schemas.microsoft.com/office/drawing/2018/hyperlinkcolor" val="tx"/>
                  </a:ext>
                </a:extLst>
              </a:hlinkClick>
            </a:endParaRPr>
          </a:p>
          <a:p>
            <a:pPr marL="0" marR="0" lvl="0" indent="0" defTabSz="457200" eaLnBrk="1" fontAlgn="auto" latinLnBrk="0" hangingPunct="1">
              <a:lnSpc>
                <a:spcPct val="117999"/>
              </a:lnSpc>
              <a:spcBef>
                <a:spcPts val="0"/>
              </a:spcBef>
              <a:spcAft>
                <a:spcPts val="0"/>
              </a:spcAft>
              <a:buClrTx/>
              <a:buSzTx/>
              <a:buFontTx/>
              <a:buNone/>
              <a:tabLst/>
              <a:defRPr/>
            </a:pPr>
            <a:r>
              <a:rPr lang="en-CA" u="sng" dirty="0">
                <a:solidFill>
                  <a:srgbClr val="005493"/>
                </a:solidFill>
                <a:hlinkClick r:id="rId3">
                  <a:extLst>
                    <a:ext uri="{A12FA001-AC4F-418D-AE19-62706E023703}">
                      <ahyp:hlinkClr xmlns:ahyp="http://schemas.microsoft.com/office/drawing/2018/hyperlinkcolor" val="tx"/>
                    </a:ext>
                  </a:extLst>
                </a:hlinkClick>
              </a:rPr>
              <a:t>gs.statcounter.com</a:t>
            </a:r>
          </a:p>
          <a:p>
            <a:pPr marL="0" marR="0" lvl="0" indent="0" defTabSz="457200" eaLnBrk="1" fontAlgn="auto" latinLnBrk="0" hangingPunct="1">
              <a:lnSpc>
                <a:spcPct val="117999"/>
              </a:lnSpc>
              <a:spcBef>
                <a:spcPts val="0"/>
              </a:spcBef>
              <a:spcAft>
                <a:spcPts val="0"/>
              </a:spcAft>
              <a:buClrTx/>
              <a:buSzTx/>
              <a:buFontTx/>
              <a:buNone/>
              <a:tabLst/>
              <a:defRPr/>
            </a:pPr>
            <a:endParaRPr lang="en-CA" u="sng" dirty="0">
              <a:solidFill>
                <a:srgbClr val="005493"/>
              </a:solidFill>
              <a:hlinkClick r:id="rId3">
                <a:extLst>
                  <a:ext uri="{A12FA001-AC4F-418D-AE19-62706E023703}">
                    <ahyp:hlinkClr xmlns:ahyp="http://schemas.microsoft.com/office/drawing/2018/hyperlinkcolor" val="tx"/>
                  </a:ext>
                </a:extLst>
              </a:hlinkClick>
            </a:endParaRPr>
          </a:p>
          <a:p>
            <a:pPr marL="0" marR="0" lvl="0" indent="0" defTabSz="457200" eaLnBrk="1" fontAlgn="auto" latinLnBrk="0" hangingPunct="1">
              <a:lnSpc>
                <a:spcPct val="117999"/>
              </a:lnSpc>
              <a:spcBef>
                <a:spcPts val="0"/>
              </a:spcBef>
              <a:spcAft>
                <a:spcPts val="0"/>
              </a:spcAft>
              <a:buClrTx/>
              <a:buSzTx/>
              <a:buFontTx/>
              <a:buNone/>
              <a:tabLst/>
              <a:defRPr/>
            </a:pPr>
            <a:r>
              <a:rPr lang="en-CA" u="none" dirty="0">
                <a:solidFill>
                  <a:schemeClr val="tx1"/>
                </a:solidFill>
                <a:hlinkClick r:id="rId3">
                  <a:extLst>
                    <a:ext uri="{A12FA001-AC4F-418D-AE19-62706E023703}">
                      <ahyp:hlinkClr xmlns:ahyp="http://schemas.microsoft.com/office/drawing/2018/hyperlinkcolor" val="tx"/>
                    </a:ext>
                  </a:extLst>
                </a:hlinkClick>
              </a:rPr>
              <a:t>The first few activities are required preparation for completing the capstone. </a:t>
            </a:r>
          </a:p>
          <a:p>
            <a:endParaRPr lang="en-CA" dirty="0"/>
          </a:p>
        </p:txBody>
      </p:sp>
    </p:spTree>
    <p:extLst>
      <p:ext uri="{BB962C8B-B14F-4D97-AF65-F5344CB8AC3E}">
        <p14:creationId xmlns:p14="http://schemas.microsoft.com/office/powerpoint/2010/main" val="2435508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Class discussion</a:t>
            </a:r>
          </a:p>
        </p:txBody>
      </p:sp>
    </p:spTree>
    <p:extLst>
      <p:ext uri="{BB962C8B-B14F-4D97-AF65-F5344CB8AC3E}">
        <p14:creationId xmlns:p14="http://schemas.microsoft.com/office/powerpoint/2010/main" val="1132504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Students will find a partner to work with and discuss the questions:</a:t>
            </a:r>
          </a:p>
          <a:p>
            <a:endParaRPr lang="en-CA" dirty="0"/>
          </a:p>
          <a:p>
            <a:r>
              <a:rPr lang="en-US" dirty="0"/>
              <a:t>What is your experience with code?</a:t>
            </a:r>
          </a:p>
          <a:p>
            <a:r>
              <a:rPr lang="en-US" dirty="0"/>
              <a:t>Have you ever built a website before?</a:t>
            </a:r>
          </a:p>
          <a:p>
            <a:r>
              <a:rPr lang="en-US" dirty="0"/>
              <a:t>Do you know any programming languages?</a:t>
            </a:r>
          </a:p>
          <a:p>
            <a:endParaRPr lang="en-CA" dirty="0"/>
          </a:p>
          <a:p>
            <a:endParaRPr lang="en-CA" dirty="0"/>
          </a:p>
        </p:txBody>
      </p:sp>
    </p:spTree>
    <p:extLst>
      <p:ext uri="{BB962C8B-B14F-4D97-AF65-F5344CB8AC3E}">
        <p14:creationId xmlns:p14="http://schemas.microsoft.com/office/powerpoint/2010/main" val="3903713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u="sng" dirty="0">
                <a:solidFill>
                  <a:srgbClr val="005493"/>
                </a:solidFill>
                <a:hlinkClick r:id="rId3"/>
              </a:rPr>
              <a:t>www.justinmind.com/blog/10-90s-websites-designs-you-wont-believe-existed</a:t>
            </a:r>
          </a:p>
          <a:p>
            <a:endParaRPr lang="en-CA" dirty="0"/>
          </a:p>
        </p:txBody>
      </p:sp>
    </p:spTree>
    <p:extLst>
      <p:ext uri="{BB962C8B-B14F-4D97-AF65-F5344CB8AC3E}">
        <p14:creationId xmlns:p14="http://schemas.microsoft.com/office/powerpoint/2010/main" val="1530837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u="sng" dirty="0">
                <a:solidFill>
                  <a:srgbClr val="005493"/>
                </a:solidFill>
                <a:hlinkClick r:id="rId3">
                  <a:extLst>
                    <a:ext uri="{A12FA001-AC4F-418D-AE19-62706E023703}">
                      <ahyp:hlinkClr xmlns:ahyp="http://schemas.microsoft.com/office/drawing/2018/hyperlinkcolor" val="tx"/>
                    </a:ext>
                  </a:extLst>
                </a:hlinkClick>
              </a:rPr>
              <a:t>gs.statcounter.com</a:t>
            </a:r>
          </a:p>
          <a:p>
            <a:pPr marL="0" marR="0" lvl="0" indent="0" defTabSz="457200" eaLnBrk="1" fontAlgn="auto" latinLnBrk="0" hangingPunct="1">
              <a:lnSpc>
                <a:spcPct val="117999"/>
              </a:lnSpc>
              <a:spcBef>
                <a:spcPts val="0"/>
              </a:spcBef>
              <a:spcAft>
                <a:spcPts val="0"/>
              </a:spcAft>
              <a:buClrTx/>
              <a:buSzTx/>
              <a:buFontTx/>
              <a:buNone/>
              <a:tabLst/>
              <a:defRPr/>
            </a:pPr>
            <a:endParaRPr lang="en-CA" u="sng" dirty="0">
              <a:solidFill>
                <a:srgbClr val="005493"/>
              </a:solidFill>
              <a:hlinkClick r:id="rId3">
                <a:extLst>
                  <a:ext uri="{A12FA001-AC4F-418D-AE19-62706E023703}">
                    <ahyp:hlinkClr xmlns:ahyp="http://schemas.microsoft.com/office/drawing/2018/hyperlinkcolor" val="tx"/>
                  </a:ext>
                </a:extLst>
              </a:hlinkClick>
            </a:endParaRPr>
          </a:p>
          <a:p>
            <a:pPr marL="0" marR="0" lvl="0" indent="0" defTabSz="457200" eaLnBrk="1" fontAlgn="auto" latinLnBrk="0" hangingPunct="1">
              <a:lnSpc>
                <a:spcPct val="117999"/>
              </a:lnSpc>
              <a:spcBef>
                <a:spcPts val="0"/>
              </a:spcBef>
              <a:spcAft>
                <a:spcPts val="0"/>
              </a:spcAft>
              <a:buClrTx/>
              <a:buSzTx/>
              <a:buFontTx/>
              <a:buNone/>
              <a:tabLst/>
              <a:defRPr/>
            </a:pPr>
            <a:r>
              <a:rPr lang="en-CA" u="none" dirty="0">
                <a:solidFill>
                  <a:schemeClr val="tx1"/>
                </a:solidFill>
                <a:hlinkClick r:id="rId3">
                  <a:extLst>
                    <a:ext uri="{A12FA001-AC4F-418D-AE19-62706E023703}">
                      <ahyp:hlinkClr xmlns:ahyp="http://schemas.microsoft.com/office/drawing/2018/hyperlinkcolor" val="tx"/>
                    </a:ext>
                  </a:extLst>
                </a:hlinkClick>
              </a:rPr>
              <a:t>The first few activities are required preparation for completing the capstone. </a:t>
            </a:r>
          </a:p>
          <a:p>
            <a:endParaRPr lang="en-CA" dirty="0"/>
          </a:p>
        </p:txBody>
      </p:sp>
    </p:spTree>
    <p:extLst>
      <p:ext uri="{BB962C8B-B14F-4D97-AF65-F5344CB8AC3E}">
        <p14:creationId xmlns:p14="http://schemas.microsoft.com/office/powerpoint/2010/main" val="243550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Instructors Note: </a:t>
            </a:r>
            <a:r>
              <a:rPr lang="en-US" dirty="0"/>
              <a:t>Let the students know the Indigenous peoples in the photographs are like “actors” woven throughout stories in the curriculum. They are really from the Nations that we have in the stories but we changed the “actors” names and created fictional stories for teaching purposes. </a:t>
            </a:r>
            <a:endParaRPr lang="en-US" dirty="0">
              <a:cs typeface="Calibri"/>
            </a:endParaRPr>
          </a:p>
          <a:p>
            <a:endParaRPr lang="en-US" dirty="0"/>
          </a:p>
          <a:p>
            <a:r>
              <a:rPr lang="en-US" dirty="0"/>
              <a:t>Encourage them to follow the First Nations Technology Council’s social media to learn more about those in the photos, being video taped and that have their voices in the Foundations curriculum.   </a:t>
            </a:r>
            <a:endParaRPr lang="en-US" dirty="0">
              <a:cs typeface="Calibri"/>
            </a:endParaRPr>
          </a:p>
          <a:p>
            <a:r>
              <a:rPr lang="en-US" dirty="0"/>
              <a:t>  </a:t>
            </a:r>
          </a:p>
          <a:p>
            <a:endParaRPr lang="en-US" dirty="0">
              <a:cs typeface="Calibri"/>
            </a:endParaRPr>
          </a:p>
        </p:txBody>
      </p:sp>
      <p:sp>
        <p:nvSpPr>
          <p:cNvPr id="4" name="Slide Number Placeholder 3"/>
          <p:cNvSpPr>
            <a:spLocks noGrp="1"/>
          </p:cNvSpPr>
          <p:nvPr>
            <p:ph type="sldNum" sz="quarter" idx="5"/>
          </p:nvPr>
        </p:nvSpPr>
        <p:spPr/>
        <p:txBody>
          <a:bodyPr/>
          <a:lstStyle/>
          <a:p>
            <a:fld id="{F4606E66-0763-473F-98A0-DA393266135B}" type="slidenum">
              <a:rPr lang="en-US"/>
              <a:pPr/>
              <a:t>3</a:t>
            </a:fld>
            <a:endParaRPr lang="en-US" dirty="0"/>
          </a:p>
        </p:txBody>
      </p:sp>
    </p:spTree>
    <p:extLst>
      <p:ext uri="{BB962C8B-B14F-4D97-AF65-F5344CB8AC3E}">
        <p14:creationId xmlns:p14="http://schemas.microsoft.com/office/powerpoint/2010/main" val="2352011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u="sng" dirty="0">
                <a:solidFill>
                  <a:srgbClr val="005493"/>
                </a:solidFill>
                <a:hlinkClick r:id="rId3"/>
              </a:rPr>
              <a:t>www.smamarketing.net/blog/the-history-of-website-design</a:t>
            </a:r>
          </a:p>
          <a:p>
            <a:endParaRPr lang="en-CA" dirty="0"/>
          </a:p>
        </p:txBody>
      </p:sp>
    </p:spTree>
    <p:extLst>
      <p:ext uri="{BB962C8B-B14F-4D97-AF65-F5344CB8AC3E}">
        <p14:creationId xmlns:p14="http://schemas.microsoft.com/office/powerpoint/2010/main" val="1520070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71753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www.youtube.com/watch?v</a:t>
            </a:r>
            <a:r>
              <a:rPr lang="en-US" dirty="0"/>
              <a:t>=RU1u-js7db8</a:t>
            </a:r>
          </a:p>
          <a:p>
            <a:r>
              <a:rPr lang="en-US" dirty="0"/>
              <a:t>11:52</a:t>
            </a:r>
            <a:endParaRPr lang="en-CA" dirty="0"/>
          </a:p>
        </p:txBody>
      </p:sp>
    </p:spTree>
    <p:extLst>
      <p:ext uri="{BB962C8B-B14F-4D97-AF65-F5344CB8AC3E}">
        <p14:creationId xmlns:p14="http://schemas.microsoft.com/office/powerpoint/2010/main" val="2279859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702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https://www.youtube.com/watch?v=gT0Lh1eYk78</a:t>
            </a:r>
          </a:p>
          <a:p>
            <a:r>
              <a:rPr lang="en-CA" dirty="0"/>
              <a:t>3:57</a:t>
            </a:r>
          </a:p>
        </p:txBody>
      </p:sp>
    </p:spTree>
    <p:extLst>
      <p:ext uri="{BB962C8B-B14F-4D97-AF65-F5344CB8AC3E}">
        <p14:creationId xmlns:p14="http://schemas.microsoft.com/office/powerpoint/2010/main" val="4086002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Instructors Notes:</a:t>
            </a:r>
          </a:p>
          <a:p>
            <a:r>
              <a:rPr lang="en-CA" sz="1200" kern="1200" dirty="0">
                <a:solidFill>
                  <a:schemeClr val="tx1"/>
                </a:solidFill>
                <a:effectLst/>
                <a:latin typeface="+mn-lt"/>
                <a:ea typeface="+mn-ea"/>
                <a:cs typeface="+mn-cs"/>
              </a:rPr>
              <a:t>Students are given feedback on their evaluations of the scenarios, and the instructor emphasises the benefits of being able to apply strategic planning and evaluation in reaching target audiences and retaining their interest. The instructor also emphasises the skills developed by the students through the lesson and explains how these skills will allow the students to address communications and community engagement tasks more easily in their future careers.   </a:t>
            </a:r>
          </a:p>
          <a:p>
            <a:endParaRPr lang="en-CA" dirty="0">
              <a:cs typeface="Calibri"/>
            </a:endParaRPr>
          </a:p>
          <a:p>
            <a:r>
              <a:rPr lang="en-CA" dirty="0">
                <a:cs typeface="Calibri"/>
              </a:rPr>
              <a:t>End of the day Q/A</a:t>
            </a:r>
          </a:p>
          <a:p>
            <a:endParaRPr lang="en-CA" dirty="0">
              <a:cs typeface="Calibri"/>
            </a:endParaRPr>
          </a:p>
          <a:p>
            <a:r>
              <a:rPr lang="en-CA" dirty="0">
                <a:cs typeface="Calibri"/>
              </a:rPr>
              <a:t>Were the day's goals met (reference slide )?</a:t>
            </a:r>
          </a:p>
          <a:p>
            <a:endParaRPr lang="en-CA" dirty="0">
              <a:cs typeface="Calibri"/>
            </a:endParaRPr>
          </a:p>
          <a:p>
            <a:r>
              <a:rPr lang="en-CA" dirty="0">
                <a:cs typeface="Calibri"/>
              </a:rPr>
              <a:t>Transition: what’s coming up tomorrow? </a:t>
            </a:r>
          </a:p>
          <a:p>
            <a:endParaRPr lang="en-CA" dirty="0">
              <a:cs typeface="Calibri"/>
            </a:endParaRPr>
          </a:p>
        </p:txBody>
      </p:sp>
      <p:sp>
        <p:nvSpPr>
          <p:cNvPr id="4" name="Slide Number Placeholder 3"/>
          <p:cNvSpPr>
            <a:spLocks noGrp="1"/>
          </p:cNvSpPr>
          <p:nvPr>
            <p:ph type="sldNum" sz="quarter" idx="10"/>
          </p:nvPr>
        </p:nvSpPr>
        <p:spPr/>
        <p:txBody>
          <a:bodyPr/>
          <a:lstStyle/>
          <a:p>
            <a:fld id="{F4606E66-0763-473F-98A0-DA393266135B}" type="slidenum">
              <a:rPr lang="en-US" smtClean="0"/>
              <a:pPr/>
              <a:t>62</a:t>
            </a:fld>
            <a:endParaRPr lang="en-US" dirty="0"/>
          </a:p>
        </p:txBody>
      </p:sp>
    </p:spTree>
    <p:extLst>
      <p:ext uri="{BB962C8B-B14F-4D97-AF65-F5344CB8AC3E}">
        <p14:creationId xmlns:p14="http://schemas.microsoft.com/office/powerpoint/2010/main" val="27977279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8531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CA" dirty="0">
                <a:cs typeface="Calibri"/>
              </a:rPr>
              <a:t>Pictured here are some</a:t>
            </a:r>
            <a:r>
              <a:rPr lang="en-CA" baseline="0" dirty="0">
                <a:cs typeface="Calibri"/>
              </a:rPr>
              <a:t> of </a:t>
            </a:r>
            <a:r>
              <a:rPr lang="en-CA" dirty="0">
                <a:cs typeface="Calibri"/>
              </a:rPr>
              <a:t>our storyboard characters. </a:t>
            </a:r>
          </a:p>
        </p:txBody>
      </p:sp>
      <p:sp>
        <p:nvSpPr>
          <p:cNvPr id="4" name="Slide Number Placeholder 3"/>
          <p:cNvSpPr>
            <a:spLocks noGrp="1"/>
          </p:cNvSpPr>
          <p:nvPr>
            <p:ph type="sldNum" sz="quarter" idx="10"/>
          </p:nvPr>
        </p:nvSpPr>
        <p:spPr/>
        <p:txBody>
          <a:bodyPr/>
          <a:lstStyle/>
          <a:p>
            <a:fld id="{F4606E66-0763-473F-98A0-DA393266135B}" type="slidenum">
              <a:rPr lang="en-US"/>
              <a:pPr/>
              <a:t>4</a:t>
            </a:fld>
            <a:endParaRPr lang="en-US" dirty="0"/>
          </a:p>
        </p:txBody>
      </p:sp>
    </p:spTree>
    <p:extLst>
      <p:ext uri="{BB962C8B-B14F-4D97-AF65-F5344CB8AC3E}">
        <p14:creationId xmlns:p14="http://schemas.microsoft.com/office/powerpoint/2010/main" val="386731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US" dirty="0"/>
              <a:t>Reference Elder Glida's bio (located in lesson resources) to introduce her. Students have met Elder Glida in module 1 so you may have the same students. Contact Kim Henderson on Slack to set up a class call with Elder Glida (generally done on Mondays, but the timeline can vary and calls need to be prebooked). </a:t>
            </a:r>
          </a:p>
          <a:p>
            <a:pPr>
              <a:defRPr/>
            </a:pPr>
            <a:endParaRPr lang="en-US" dirty="0"/>
          </a:p>
          <a:p>
            <a:pPr>
              <a:defRPr/>
            </a:pPr>
            <a:r>
              <a:rPr lang="en-CA" dirty="0"/>
              <a:t>The instructor welcomes students to the class and introduces self, then provides a brief overview of what will be covered over the course of the next two weeks by referencing the syllabus (upload for students from the instructor resources – be sure to update the syllabus first), and some of the skills that students will be walking away with upon successful completion of all activities and assignments, plus the rubric. Note: you will cover this in more detail in slide 7.  </a:t>
            </a:r>
            <a:endParaRPr lang="en-CA" dirty="0">
              <a:cs typeface="Calibri"/>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en-CA" dirty="0">
              <a:cs typeface="Calibri"/>
            </a:endParaRPr>
          </a:p>
        </p:txBody>
      </p:sp>
      <p:sp>
        <p:nvSpPr>
          <p:cNvPr id="4" name="Slide Number Placeholder 3"/>
          <p:cNvSpPr>
            <a:spLocks noGrp="1"/>
          </p:cNvSpPr>
          <p:nvPr>
            <p:ph type="sldNum" sz="quarter" idx="10"/>
          </p:nvPr>
        </p:nvSpPr>
        <p:spPr/>
        <p:txBody>
          <a:bodyPr/>
          <a:lstStyle/>
          <a:p>
            <a:fld id="{F4606E66-0763-473F-98A0-DA393266135B}" type="slidenum">
              <a:rPr lang="en-US"/>
              <a:pPr/>
              <a:t>5</a:t>
            </a:fld>
            <a:endParaRPr lang="en-US" dirty="0"/>
          </a:p>
        </p:txBody>
      </p:sp>
    </p:spTree>
    <p:extLst>
      <p:ext uri="{BB962C8B-B14F-4D97-AF65-F5344CB8AC3E}">
        <p14:creationId xmlns:p14="http://schemas.microsoft.com/office/powerpoint/2010/main" val="3803011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Reference Elder Glida's bio (located in your</a:t>
            </a:r>
            <a:r>
              <a:rPr lang="en-US" baseline="0" dirty="0">
                <a:cs typeface="Calibri"/>
              </a:rPr>
              <a:t> instructor folder</a:t>
            </a:r>
            <a:r>
              <a:rPr lang="en-US" dirty="0">
                <a:cs typeface="Calibri"/>
              </a:rPr>
              <a:t>) to introduce her. Elder Glida is pictured here with her great grandson. </a:t>
            </a:r>
          </a:p>
          <a:p>
            <a:endParaRPr lang="en-US" b="0" u="sng" dirty="0"/>
          </a:p>
          <a:p>
            <a:pPr marL="0" indent="0">
              <a:buFontTx/>
              <a:buNone/>
            </a:pPr>
            <a:r>
              <a:rPr lang="en-US" b="0" u="sng" dirty="0"/>
              <a:t>Videos to follow: </a:t>
            </a:r>
            <a:endParaRPr lang="en-US" b="0" dirty="0"/>
          </a:p>
          <a:p>
            <a:pPr marL="171450" indent="-171450">
              <a:buFont typeface="Arial" panose="020B0604020202020204" pitchFamily="34" charset="0"/>
              <a:buChar char="•"/>
            </a:pPr>
            <a:r>
              <a:rPr lang="en-US" b="0" dirty="0"/>
              <a:t>Opening Song &amp; sharing: 0 mins-  5:19 mins</a:t>
            </a:r>
            <a:r>
              <a:rPr lang="en-US" b="0" dirty="0">
                <a:cs typeface="Calibri"/>
              </a:rPr>
              <a:t> (slide 6)</a:t>
            </a:r>
          </a:p>
          <a:p>
            <a:pPr marL="171450" indent="-171450">
              <a:buFont typeface="Arial" panose="020B0604020202020204" pitchFamily="34" charset="0"/>
              <a:buChar char="•"/>
            </a:pPr>
            <a:r>
              <a:rPr lang="en-US" b="0" dirty="0"/>
              <a:t>Meet Your Digital Elder: 5:20 mins – 6:18 mins</a:t>
            </a:r>
            <a:r>
              <a:rPr lang="en-US" b="0" dirty="0">
                <a:cs typeface="Calibri"/>
              </a:rPr>
              <a:t> (slide 7) </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4606E66-0763-473F-98A0-DA393266135B}" type="slidenum">
              <a:rPr lang="en-US" smtClean="0"/>
              <a:t>6</a:t>
            </a:fld>
            <a:endParaRPr lang="en-US"/>
          </a:p>
        </p:txBody>
      </p:sp>
    </p:spTree>
    <p:extLst>
      <p:ext uri="{BB962C8B-B14F-4D97-AF65-F5344CB8AC3E}">
        <p14:creationId xmlns:p14="http://schemas.microsoft.com/office/powerpoint/2010/main" val="410922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https://www.youtube.com/watch?v=nNTCayovFaU</a:t>
            </a:r>
          </a:p>
          <a:p>
            <a:r>
              <a:rPr lang="en-CA" dirty="0"/>
              <a:t>5:20</a:t>
            </a:r>
          </a:p>
          <a:p>
            <a:endParaRPr lang="en-CA"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4606E66-0763-473F-98A0-DA393266135B}" type="slidenum">
              <a:rPr lang="en-US" smtClean="0"/>
              <a:t>7</a:t>
            </a:fld>
            <a:endParaRPr lang="en-US"/>
          </a:p>
        </p:txBody>
      </p:sp>
    </p:spTree>
    <p:extLst>
      <p:ext uri="{BB962C8B-B14F-4D97-AF65-F5344CB8AC3E}">
        <p14:creationId xmlns:p14="http://schemas.microsoft.com/office/powerpoint/2010/main" val="249990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https://www.youtube.com/watch?v=e4EMUZINr-s</a:t>
            </a:r>
          </a:p>
          <a:p>
            <a:r>
              <a:rPr lang="en-CA" dirty="0"/>
              <a:t>1:15</a:t>
            </a:r>
          </a:p>
          <a:p>
            <a:endParaRPr lang="en-CA"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4606E66-0763-473F-98A0-DA393266135B}" type="slidenum">
              <a:rPr lang="en-US" smtClean="0"/>
              <a:t>8</a:t>
            </a:fld>
            <a:endParaRPr lang="en-US"/>
          </a:p>
        </p:txBody>
      </p:sp>
    </p:spTree>
    <p:extLst>
      <p:ext uri="{BB962C8B-B14F-4D97-AF65-F5344CB8AC3E}">
        <p14:creationId xmlns:p14="http://schemas.microsoft.com/office/powerpoint/2010/main" val="332684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3"/>
              </a:rPr>
              <a:t>https://www.dropbox.com/home/Technology%20Council%20Shared%20Drive/3000%20-%20Communication%20%26%20Engagement%20Division/3500%20-%20Programs/3520%20-%20Foundations</a:t>
            </a:r>
            <a:r>
              <a:rPr lang="en-CA" sz="1200" kern="1200" dirty="0">
                <a:solidFill>
                  <a:schemeClr val="tx1"/>
                </a:solidFill>
                <a:effectLst/>
                <a:latin typeface="+mn-lt"/>
                <a:ea typeface="+mn-ea"/>
                <a:cs typeface="+mn-cs"/>
              </a:rPr>
              <a:t> </a:t>
            </a:r>
          </a:p>
          <a:p>
            <a:endParaRPr lang="en-CA" dirty="0"/>
          </a:p>
          <a:p>
            <a:r>
              <a:rPr lang="en-CA" dirty="0"/>
              <a:t>1:04</a:t>
            </a:r>
          </a:p>
          <a:p>
            <a:endParaRPr lang="en-CA"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4606E66-0763-473F-98A0-DA393266135B}" type="slidenum">
              <a:rPr lang="en-US" smtClean="0"/>
              <a:t>9</a:t>
            </a:fld>
            <a:endParaRPr lang="en-US"/>
          </a:p>
        </p:txBody>
      </p:sp>
    </p:spTree>
    <p:extLst>
      <p:ext uri="{BB962C8B-B14F-4D97-AF65-F5344CB8AC3E}">
        <p14:creationId xmlns:p14="http://schemas.microsoft.com/office/powerpoint/2010/main" val="360819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esson Breakdown">
    <p:spTree>
      <p:nvGrpSpPr>
        <p:cNvPr id="1" name=""/>
        <p:cNvGrpSpPr/>
        <p:nvPr/>
      </p:nvGrpSpPr>
      <p:grpSpPr>
        <a:xfrm>
          <a:off x="0" y="0"/>
          <a:ext cx="0" cy="0"/>
          <a:chOff x="0" y="0"/>
          <a:chExt cx="0" cy="0"/>
        </a:xfrm>
      </p:grpSpPr>
      <p:sp>
        <p:nvSpPr>
          <p:cNvPr id="33" name="Title Text"/>
          <p:cNvSpPr txBox="1">
            <a:spLocks noGrp="1"/>
          </p:cNvSpPr>
          <p:nvPr>
            <p:ph type="title"/>
          </p:nvPr>
        </p:nvSpPr>
        <p:spPr>
          <a:prstGeom prst="rect">
            <a:avLst/>
          </a:prstGeom>
        </p:spPr>
        <p:txBody>
          <a:bodyPr/>
          <a:lstStyle>
            <a:lvl1pPr>
              <a:defRPr>
                <a:latin typeface="Calibri" panose="020F0502020204030204" pitchFamily="34" charset="0"/>
                <a:cs typeface="Calibri" panose="020F0502020204030204" pitchFamily="34" charset="0"/>
              </a:defRPr>
            </a:lvl1pPr>
          </a:lstStyle>
          <a:p>
            <a:r>
              <a:rPr dirty="0"/>
              <a:t>Title Text</a:t>
            </a:r>
          </a:p>
        </p:txBody>
      </p:sp>
      <p:sp>
        <p:nvSpPr>
          <p:cNvPr id="34" name="Object"/>
          <p:cNvSpPr txBox="1">
            <a:spLocks noGrp="1"/>
          </p:cNvSpPr>
          <p:nvPr>
            <p:ph idx="3"/>
          </p:nvPr>
        </p:nvSpPr>
        <p:spPr>
          <a:xfrm>
            <a:off x="1402159" y="3432522"/>
            <a:ext cx="21579682" cy="8901808"/>
          </a:xfrm>
          <a:prstGeom prst="rect">
            <a:avLst/>
          </a:prstGeom>
        </p:spPr>
        <p:txBody>
          <a:bodyPr/>
          <a:lstStyle/>
          <a:p>
            <a:pPr marL="0" indent="0" algn="ctr">
              <a:lnSpc>
                <a:spcPct val="100000"/>
              </a:lnSpc>
              <a:spcBef>
                <a:spcPts val="0"/>
              </a:spcBef>
              <a:buSzTx/>
              <a:buNone/>
              <a:defRPr sz="5600" b="1">
                <a:latin typeface="Gill Sans"/>
                <a:ea typeface="Gill Sans"/>
                <a:cs typeface="Gill Sans"/>
                <a:sym typeface="Gill Sans"/>
              </a:defRPr>
            </a:pPr>
            <a:endParaRPr dirty="0"/>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ideo">
    <p:spTree>
      <p:nvGrpSpPr>
        <p:cNvPr id="1" name=""/>
        <p:cNvGrpSpPr/>
        <p:nvPr/>
      </p:nvGrpSpPr>
      <p:grpSpPr>
        <a:xfrm>
          <a:off x="0" y="0"/>
          <a:ext cx="0" cy="0"/>
          <a:chOff x="0" y="0"/>
          <a:chExt cx="0" cy="0"/>
        </a:xfrm>
      </p:grpSpPr>
      <p:sp>
        <p:nvSpPr>
          <p:cNvPr id="147" name="Title Text"/>
          <p:cNvSpPr txBox="1">
            <a:spLocks noGrp="1"/>
          </p:cNvSpPr>
          <p:nvPr>
            <p:ph type="title"/>
          </p:nvPr>
        </p:nvSpPr>
        <p:spPr>
          <a:prstGeom prst="rect">
            <a:avLst/>
          </a:prstGeom>
        </p:spPr>
        <p:txBody>
          <a:bodyPr/>
          <a:lstStyle>
            <a:lvl1pPr>
              <a:defRPr b="0">
                <a:latin typeface="Calibri" panose="020F0502020204030204" pitchFamily="34" charset="0"/>
                <a:cs typeface="Calibri" panose="020F0502020204030204" pitchFamily="34" charset="0"/>
              </a:defRPr>
            </a:lvl1pPr>
          </a:lstStyle>
          <a:p>
            <a:r>
              <a:t>Title Text</a:t>
            </a:r>
          </a:p>
        </p:txBody>
      </p:sp>
      <p:sp>
        <p:nvSpPr>
          <p:cNvPr id="148" name="Image"/>
          <p:cNvSpPr>
            <a:spLocks noGrp="1"/>
          </p:cNvSpPr>
          <p:nvPr>
            <p:ph type="pic" sz="half" idx="13"/>
          </p:nvPr>
        </p:nvSpPr>
        <p:spPr>
          <a:xfrm>
            <a:off x="5107483" y="3673850"/>
            <a:ext cx="14169065" cy="7017697"/>
          </a:xfrm>
          <a:prstGeom prst="rect">
            <a:avLst/>
          </a:prstGeom>
        </p:spPr>
        <p:txBody>
          <a:bodyPr lIns="91439" tIns="45719" rIns="91439" bIns="45719" anchor="t">
            <a:noAutofit/>
          </a:bodyPr>
          <a:lstStyle>
            <a:lvl1pPr>
              <a:defRPr b="0">
                <a:latin typeface="Calibri" panose="020F0502020204030204" pitchFamily="34" charset="0"/>
                <a:cs typeface="Calibri" panose="020F0502020204030204" pitchFamily="34" charset="0"/>
              </a:defRPr>
            </a:lvl1pPr>
          </a:lstStyle>
          <a:p>
            <a:endParaRPr/>
          </a:p>
        </p:txBody>
      </p:sp>
      <p:sp>
        <p:nvSpPr>
          <p:cNvPr id="149" name="Body Level One…"/>
          <p:cNvSpPr txBox="1">
            <a:spLocks noGrp="1"/>
          </p:cNvSpPr>
          <p:nvPr>
            <p:ph type="body" sz="quarter" idx="1"/>
          </p:nvPr>
        </p:nvSpPr>
        <p:spPr>
          <a:xfrm>
            <a:off x="1689100" y="9775328"/>
            <a:ext cx="21005800" cy="2797672"/>
          </a:xfrm>
          <a:prstGeom prst="rect">
            <a:avLst/>
          </a:prstGeom>
        </p:spPr>
        <p:txBody>
          <a:bodyPr/>
          <a:lstStyle>
            <a:lvl1pPr marL="0" indent="0" algn="ctr">
              <a:lnSpc>
                <a:spcPct val="100000"/>
              </a:lnSpc>
              <a:spcBef>
                <a:spcPts val="0"/>
              </a:spcBef>
              <a:buSzTx/>
              <a:buNone/>
              <a:defRPr sz="3000" b="0">
                <a:latin typeface="Calibri" panose="020F0502020204030204" pitchFamily="34" charset="0"/>
                <a:cs typeface="Calibri" panose="020F0502020204030204" pitchFamily="34" charset="0"/>
              </a:defRPr>
            </a:lvl1pPr>
            <a:lvl2pPr marL="0" indent="0" algn="ctr">
              <a:lnSpc>
                <a:spcPct val="100000"/>
              </a:lnSpc>
              <a:spcBef>
                <a:spcPts val="0"/>
              </a:spcBef>
              <a:buSzTx/>
              <a:buNone/>
              <a:defRPr sz="3000" b="0">
                <a:latin typeface="Calibri" panose="020F0502020204030204" pitchFamily="34" charset="0"/>
                <a:cs typeface="Calibri" panose="020F0502020204030204" pitchFamily="34" charset="0"/>
              </a:defRPr>
            </a:lvl2pPr>
            <a:lvl3pPr marL="0" indent="0" algn="ctr">
              <a:lnSpc>
                <a:spcPct val="100000"/>
              </a:lnSpc>
              <a:spcBef>
                <a:spcPts val="0"/>
              </a:spcBef>
              <a:buSzTx/>
              <a:buNone/>
              <a:defRPr sz="3000" b="0">
                <a:latin typeface="Calibri" panose="020F0502020204030204" pitchFamily="34" charset="0"/>
                <a:cs typeface="Calibri" panose="020F0502020204030204" pitchFamily="34" charset="0"/>
              </a:defRPr>
            </a:lvl3pPr>
            <a:lvl4pPr marL="0" indent="0" algn="ctr">
              <a:lnSpc>
                <a:spcPct val="100000"/>
              </a:lnSpc>
              <a:spcBef>
                <a:spcPts val="0"/>
              </a:spcBef>
              <a:buSzTx/>
              <a:buNone/>
              <a:defRPr sz="3000" b="0">
                <a:latin typeface="Calibri" panose="020F0502020204030204" pitchFamily="34" charset="0"/>
                <a:cs typeface="Calibri" panose="020F0502020204030204" pitchFamily="34" charset="0"/>
              </a:defRPr>
            </a:lvl4pPr>
            <a:lvl5pPr marL="0" indent="0" algn="ctr">
              <a:lnSpc>
                <a:spcPct val="100000"/>
              </a:lnSpc>
              <a:spcBef>
                <a:spcPts val="0"/>
              </a:spcBef>
              <a:buSzTx/>
              <a:buNone/>
              <a:defRPr sz="3000" b="0">
                <a:latin typeface="Calibri" panose="020F0502020204030204" pitchFamily="34" charset="0"/>
                <a:cs typeface="Calibri" panose="020F050202020403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150" name="Slide Number"/>
          <p:cNvSpPr txBox="1">
            <a:spLocks noGrp="1"/>
          </p:cNvSpPr>
          <p:nvPr>
            <p:ph type="sldNum" sz="quarter" idx="2"/>
          </p:nvPr>
        </p:nvSpPr>
        <p:spPr>
          <a:xfrm>
            <a:off x="11953215" y="13081000"/>
            <a:ext cx="464871" cy="471924"/>
          </a:xfrm>
          <a:prstGeom prst="rect">
            <a:avLst/>
          </a:prstGeom>
        </p:spPr>
        <p:txBody>
          <a:bodyPr/>
          <a:lstStyle>
            <a:lvl1pPr>
              <a:defRPr b="0">
                <a:latin typeface="Calibri" panose="020F0502020204030204" pitchFamily="34" charset="0"/>
                <a:cs typeface="Calibri" panose="020F0502020204030204" pitchFamily="34" charset="0"/>
              </a:defRPr>
            </a:lvl1pPr>
          </a:lstStyle>
          <a:p>
            <a:fld id="{86CB4B4D-7CA3-9044-876B-883B54F8677D}" type="slidenum">
              <a:rPr lang="en-CA" smtClean="0"/>
              <a:pPr/>
              <a:t>‹#›</a:t>
            </a:fld>
            <a:endParaRPr lang="en-CA"/>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Image ">
    <p:spTree>
      <p:nvGrpSpPr>
        <p:cNvPr id="1" name=""/>
        <p:cNvGrpSpPr/>
        <p:nvPr/>
      </p:nvGrpSpPr>
      <p:grpSpPr>
        <a:xfrm>
          <a:off x="0" y="0"/>
          <a:ext cx="0" cy="0"/>
          <a:chOff x="0" y="0"/>
          <a:chExt cx="0" cy="0"/>
        </a:xfrm>
      </p:grpSpPr>
      <p:sp>
        <p:nvSpPr>
          <p:cNvPr id="157" name="Title Text"/>
          <p:cNvSpPr txBox="1">
            <a:spLocks noGrp="1"/>
          </p:cNvSpPr>
          <p:nvPr>
            <p:ph type="title"/>
          </p:nvPr>
        </p:nvSpPr>
        <p:spPr>
          <a:prstGeom prst="rect">
            <a:avLst/>
          </a:prstGeom>
        </p:spPr>
        <p:txBody>
          <a:bodyPr/>
          <a:lstStyle>
            <a:lvl1pPr>
              <a:defRPr b="0">
                <a:latin typeface="Calibri" panose="020F0502020204030204" pitchFamily="34" charset="0"/>
                <a:cs typeface="Calibri" panose="020F0502020204030204" pitchFamily="34" charset="0"/>
              </a:defRPr>
            </a:lvl1pPr>
          </a:lstStyle>
          <a:p>
            <a:r>
              <a:t>Title Text</a:t>
            </a:r>
          </a:p>
        </p:txBody>
      </p:sp>
      <p:sp>
        <p:nvSpPr>
          <p:cNvPr id="158" name="Placeholder - Square.png"/>
          <p:cNvSpPr>
            <a:spLocks noGrp="1"/>
          </p:cNvSpPr>
          <p:nvPr>
            <p:ph type="pic" sz="half" idx="13"/>
          </p:nvPr>
        </p:nvSpPr>
        <p:spPr>
          <a:xfrm>
            <a:off x="5726707" y="3615729"/>
            <a:ext cx="12930616" cy="8262594"/>
          </a:xfrm>
          <a:prstGeom prst="rect">
            <a:avLst/>
          </a:prstGeom>
        </p:spPr>
        <p:txBody>
          <a:bodyPr lIns="91439" tIns="45719" rIns="91439" bIns="45719" anchor="t">
            <a:noAutofit/>
          </a:bodyPr>
          <a:lstStyle>
            <a:lvl1pPr>
              <a:defRPr b="0">
                <a:latin typeface="Calibri" panose="020F0502020204030204" pitchFamily="34" charset="0"/>
                <a:cs typeface="Calibri" panose="020F0502020204030204" pitchFamily="34" charset="0"/>
              </a:defRPr>
            </a:lvl1pPr>
          </a:lstStyle>
          <a:p>
            <a:endParaRPr/>
          </a:p>
        </p:txBody>
      </p:sp>
      <p:sp>
        <p:nvSpPr>
          <p:cNvPr id="159" name="Slide Number"/>
          <p:cNvSpPr txBox="1">
            <a:spLocks noGrp="1"/>
          </p:cNvSpPr>
          <p:nvPr>
            <p:ph type="sldNum" sz="quarter" idx="2"/>
          </p:nvPr>
        </p:nvSpPr>
        <p:spPr>
          <a:xfrm>
            <a:off x="11953215" y="13081000"/>
            <a:ext cx="464871" cy="471924"/>
          </a:xfrm>
          <a:prstGeom prst="rect">
            <a:avLst/>
          </a:prstGeom>
        </p:spPr>
        <p:txBody>
          <a:bodyPr/>
          <a:lstStyle>
            <a:lvl1pPr>
              <a:defRPr b="0">
                <a:latin typeface="Calibri" panose="020F0502020204030204" pitchFamily="34" charset="0"/>
                <a:cs typeface="Calibri" panose="020F0502020204030204" pitchFamily="34" charset="0"/>
              </a:defRPr>
            </a:lvl1pPr>
          </a:lstStyle>
          <a:p>
            <a:fld id="{86CB4B4D-7CA3-9044-876B-883B54F8677D}" type="slidenum">
              <a:rPr lang="en-CA" smtClean="0"/>
              <a:pPr/>
              <a:t>‹#›</a:t>
            </a:fld>
            <a:endParaRPr lang="en-CA"/>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initions">
    <p:spTree>
      <p:nvGrpSpPr>
        <p:cNvPr id="1" name=""/>
        <p:cNvGrpSpPr/>
        <p:nvPr/>
      </p:nvGrpSpPr>
      <p:grpSpPr>
        <a:xfrm>
          <a:off x="0" y="0"/>
          <a:ext cx="0" cy="0"/>
          <a:chOff x="0" y="0"/>
          <a:chExt cx="0" cy="0"/>
        </a:xfrm>
      </p:grpSpPr>
      <p:sp>
        <p:nvSpPr>
          <p:cNvPr id="176" name="Body Level One…"/>
          <p:cNvSpPr txBox="1">
            <a:spLocks noGrp="1"/>
          </p:cNvSpPr>
          <p:nvPr>
            <p:ph type="body" idx="1"/>
          </p:nvPr>
        </p:nvSpPr>
        <p:spPr>
          <a:xfrm>
            <a:off x="1689100" y="1778000"/>
            <a:ext cx="21005800" cy="10160000"/>
          </a:xfrm>
          <a:prstGeom prst="rect">
            <a:avLst/>
          </a:prstGeom>
        </p:spPr>
        <p:txBody>
          <a:bodyPr/>
          <a:lstStyle>
            <a:lvl1pPr marL="0" indent="0">
              <a:lnSpc>
                <a:spcPct val="100000"/>
              </a:lnSpc>
              <a:spcBef>
                <a:spcPts val="1500"/>
              </a:spcBef>
              <a:buSzTx/>
              <a:buNone/>
              <a:defRPr>
                <a:latin typeface="Calibri" panose="020F0502020204030204" pitchFamily="34" charset="0"/>
                <a:cs typeface="Calibri" panose="020F0502020204030204" pitchFamily="34" charset="0"/>
              </a:defRPr>
            </a:lvl1pPr>
            <a:lvl2pPr>
              <a:lnSpc>
                <a:spcPct val="100000"/>
              </a:lnSpc>
              <a:spcBef>
                <a:spcPts val="1500"/>
              </a:spcBef>
              <a:defRPr>
                <a:latin typeface="Calibri" panose="020F0502020204030204" pitchFamily="34" charset="0"/>
                <a:cs typeface="Calibri" panose="020F0502020204030204" pitchFamily="34" charset="0"/>
              </a:defRPr>
            </a:lvl2pPr>
            <a:lvl3pPr>
              <a:lnSpc>
                <a:spcPct val="100000"/>
              </a:lnSpc>
              <a:spcBef>
                <a:spcPts val="1500"/>
              </a:spcBef>
              <a:defRPr>
                <a:latin typeface="Calibri" panose="020F0502020204030204" pitchFamily="34" charset="0"/>
                <a:cs typeface="Calibri" panose="020F0502020204030204" pitchFamily="34" charset="0"/>
              </a:defRPr>
            </a:lvl3pPr>
            <a:lvl4pPr>
              <a:lnSpc>
                <a:spcPct val="100000"/>
              </a:lnSpc>
              <a:spcBef>
                <a:spcPts val="1500"/>
              </a:spcBef>
              <a:defRPr>
                <a:latin typeface="Calibri" panose="020F0502020204030204" pitchFamily="34" charset="0"/>
                <a:cs typeface="Calibri" panose="020F0502020204030204" pitchFamily="34" charset="0"/>
              </a:defRPr>
            </a:lvl4pPr>
            <a:lvl5pPr>
              <a:lnSpc>
                <a:spcPct val="100000"/>
              </a:lnSpc>
              <a:spcBef>
                <a:spcPts val="1500"/>
              </a:spcBef>
              <a:defRPr>
                <a:latin typeface="Calibri" panose="020F0502020204030204" pitchFamily="34" charset="0"/>
                <a:cs typeface="Calibri" panose="020F050202020403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9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200"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ear and Share">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1651000" y="952500"/>
            <a:ext cx="10223500" cy="7084970"/>
          </a:xfrm>
          <a:prstGeom prst="rect">
            <a:avLst/>
          </a:prstGeom>
        </p:spPr>
        <p:txBody>
          <a:bodyPr anchor="b"/>
          <a:lstStyle>
            <a:lvl1pPr algn="l">
              <a:defRPr sz="7000" b="0">
                <a:latin typeface="Calibri" panose="020F0502020204030204" pitchFamily="34" charset="0"/>
                <a:cs typeface="Calibri" panose="020F0502020204030204" pitchFamily="34" charset="0"/>
              </a:defRPr>
            </a:lvl1pPr>
          </a:lstStyle>
          <a:p>
            <a:r>
              <a:t>Title Text</a:t>
            </a:r>
          </a:p>
        </p:txBody>
      </p:sp>
      <p:sp>
        <p:nvSpPr>
          <p:cNvPr id="209" name="Body Level One…"/>
          <p:cNvSpPr txBox="1">
            <a:spLocks noGrp="1"/>
          </p:cNvSpPr>
          <p:nvPr>
            <p:ph type="body" sz="quarter" idx="1"/>
          </p:nvPr>
        </p:nvSpPr>
        <p:spPr>
          <a:xfrm>
            <a:off x="1651000" y="8017476"/>
            <a:ext cx="10223500" cy="4238024"/>
          </a:xfrm>
          <a:prstGeom prst="rect">
            <a:avLst/>
          </a:prstGeom>
        </p:spPr>
        <p:txBody>
          <a:bodyPr anchor="t"/>
          <a:lstStyle>
            <a:lvl1pPr marL="0" indent="0">
              <a:lnSpc>
                <a:spcPct val="100000"/>
              </a:lnSpc>
              <a:spcBef>
                <a:spcPts val="0"/>
              </a:spcBef>
              <a:buSzTx/>
              <a:buNone/>
              <a:defRPr sz="5400" b="0">
                <a:solidFill>
                  <a:srgbClr val="5E5E5E"/>
                </a:solidFill>
                <a:latin typeface="Calibri" panose="020F0502020204030204" pitchFamily="34" charset="0"/>
                <a:cs typeface="Calibri" panose="020F0502020204030204" pitchFamily="34" charset="0"/>
              </a:defRPr>
            </a:lvl1pPr>
            <a:lvl2pPr marL="0" indent="0">
              <a:lnSpc>
                <a:spcPct val="100000"/>
              </a:lnSpc>
              <a:spcBef>
                <a:spcPts val="0"/>
              </a:spcBef>
              <a:buSzTx/>
              <a:buNone/>
              <a:defRPr sz="5400" b="0">
                <a:solidFill>
                  <a:srgbClr val="5E5E5E"/>
                </a:solidFill>
                <a:latin typeface="Calibri" panose="020F0502020204030204" pitchFamily="34" charset="0"/>
                <a:cs typeface="Calibri" panose="020F0502020204030204" pitchFamily="34" charset="0"/>
              </a:defRPr>
            </a:lvl2pPr>
            <a:lvl3pPr marL="0" indent="0">
              <a:lnSpc>
                <a:spcPct val="100000"/>
              </a:lnSpc>
              <a:spcBef>
                <a:spcPts val="0"/>
              </a:spcBef>
              <a:buSzTx/>
              <a:buNone/>
              <a:defRPr sz="5400" b="0">
                <a:solidFill>
                  <a:srgbClr val="5E5E5E"/>
                </a:solidFill>
                <a:latin typeface="Calibri" panose="020F0502020204030204" pitchFamily="34" charset="0"/>
                <a:cs typeface="Calibri" panose="020F0502020204030204" pitchFamily="34" charset="0"/>
              </a:defRPr>
            </a:lvl3pPr>
            <a:lvl4pPr marL="0" indent="0">
              <a:lnSpc>
                <a:spcPct val="100000"/>
              </a:lnSpc>
              <a:spcBef>
                <a:spcPts val="0"/>
              </a:spcBef>
              <a:buSzTx/>
              <a:buNone/>
              <a:defRPr sz="5400" b="0">
                <a:solidFill>
                  <a:srgbClr val="5E5E5E"/>
                </a:solidFill>
                <a:latin typeface="Calibri" panose="020F0502020204030204" pitchFamily="34" charset="0"/>
                <a:cs typeface="Calibri" panose="020F0502020204030204" pitchFamily="34" charset="0"/>
              </a:defRPr>
            </a:lvl4pPr>
            <a:lvl5pPr marL="0" indent="0">
              <a:lnSpc>
                <a:spcPct val="100000"/>
              </a:lnSpc>
              <a:spcBef>
                <a:spcPts val="0"/>
              </a:spcBef>
              <a:buSzTx/>
              <a:buNone/>
              <a:defRPr sz="5400" b="0">
                <a:solidFill>
                  <a:srgbClr val="5E5E5E"/>
                </a:solidFill>
                <a:latin typeface="Calibri" panose="020F0502020204030204" pitchFamily="34" charset="0"/>
                <a:cs typeface="Calibri" panose="020F050202020403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10" name="Body Level One…"/>
          <p:cNvSpPr txBox="1">
            <a:spLocks noGrp="1"/>
          </p:cNvSpPr>
          <p:nvPr>
            <p:ph type="body" sz="half" idx="13"/>
          </p:nvPr>
        </p:nvSpPr>
        <p:spPr>
          <a:xfrm>
            <a:off x="12782550" y="1359197"/>
            <a:ext cx="10223500" cy="11086803"/>
          </a:xfrm>
          <a:prstGeom prst="rect">
            <a:avLst/>
          </a:prstGeom>
        </p:spPr>
        <p:txBody>
          <a:bodyPr/>
          <a:lstStyle>
            <a:lvl1pPr>
              <a:defRPr b="0">
                <a:latin typeface="Calibri" panose="020F0502020204030204" pitchFamily="34" charset="0"/>
                <a:cs typeface="Calibri" panose="020F0502020204030204" pitchFamily="34" charset="0"/>
              </a:defRPr>
            </a:lvl1pPr>
            <a:lvl2pPr>
              <a:defRPr b="0">
                <a:latin typeface="Calibri" panose="020F0502020204030204" pitchFamily="34" charset="0"/>
                <a:cs typeface="Calibri" panose="020F0502020204030204" pitchFamily="34" charset="0"/>
              </a:defRPr>
            </a:lvl2pPr>
            <a:lvl3pPr>
              <a:defRPr b="0">
                <a:latin typeface="Calibri" panose="020F0502020204030204" pitchFamily="34" charset="0"/>
                <a:cs typeface="Calibri" panose="020F0502020204030204" pitchFamily="34" charset="0"/>
              </a:defRPr>
            </a:lvl3pPr>
            <a:lvl4pPr>
              <a:defRPr b="0">
                <a:latin typeface="Calibri" panose="020F0502020204030204" pitchFamily="34" charset="0"/>
                <a:cs typeface="Calibri" panose="020F0502020204030204" pitchFamily="34" charset="0"/>
              </a:defRPr>
            </a:lvl4pPr>
            <a:lvl5pPr>
              <a:defRPr b="0">
                <a:latin typeface="Calibri" panose="020F0502020204030204" pitchFamily="34" charset="0"/>
                <a:cs typeface="Calibri" panose="020F050202020403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212" name="Slide Number"/>
          <p:cNvSpPr txBox="1">
            <a:spLocks noGrp="1"/>
          </p:cNvSpPr>
          <p:nvPr>
            <p:ph type="sldNum" sz="quarter" idx="2"/>
          </p:nvPr>
        </p:nvSpPr>
        <p:spPr>
          <a:xfrm>
            <a:off x="11953215" y="13081000"/>
            <a:ext cx="464871" cy="471924"/>
          </a:xfrm>
          <a:prstGeom prst="rect">
            <a:avLst/>
          </a:prstGeom>
        </p:spPr>
        <p:txBody>
          <a:bodyPr/>
          <a:lstStyle>
            <a:lvl1pPr>
              <a:defRPr b="0">
                <a:latin typeface="Calibri" panose="020F0502020204030204" pitchFamily="34" charset="0"/>
                <a:cs typeface="Calibri" panose="020F0502020204030204" pitchFamily="34" charset="0"/>
              </a:defRPr>
            </a:lvl1pPr>
          </a:lstStyle>
          <a:p>
            <a:fld id="{86CB4B4D-7CA3-9044-876B-883B54F8677D}" type="slidenum">
              <a:rPr lang="en-CA" smtClean="0"/>
              <a:pPr/>
              <a:t>‹#›</a:t>
            </a:fld>
            <a:endParaRPr lang="en-CA"/>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a:latin typeface="Calibri" panose="020F0502020204030204" pitchFamily="34" charset="0"/>
                <a:cs typeface="Calibri" panose="020F0502020204030204" pitchFamily="34" charset="0"/>
              </a:defRPr>
            </a:lvl1pPr>
            <a:lvl2pPr>
              <a:defRPr b="0">
                <a:latin typeface="Calibri" panose="020F0502020204030204" pitchFamily="34" charset="0"/>
                <a:cs typeface="Calibri" panose="020F0502020204030204" pitchFamily="34" charset="0"/>
              </a:defRPr>
            </a:lvl2pPr>
            <a:lvl3pPr>
              <a:defRPr b="0">
                <a:latin typeface="Calibri" panose="020F0502020204030204" pitchFamily="34" charset="0"/>
                <a:cs typeface="Calibri" panose="020F0502020204030204" pitchFamily="34" charset="0"/>
              </a:defRPr>
            </a:lvl3pPr>
            <a:lvl4pPr>
              <a:defRPr b="0">
                <a:latin typeface="Calibri" panose="020F0502020204030204" pitchFamily="34" charset="0"/>
                <a:cs typeface="Calibri" panose="020F0502020204030204" pitchFamily="34" charset="0"/>
              </a:defRPr>
            </a:lvl4pPr>
            <a:lvl5pPr>
              <a:defRPr b="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a:latin typeface="Calibri" panose="020F0502020204030204" pitchFamily="34" charset="0"/>
                <a:cs typeface="Calibri" panose="020F0502020204030204" pitchFamily="34" charset="0"/>
              </a:defRPr>
            </a:lvl1pPr>
          </a:lstStyle>
          <a:p>
            <a:fld id="{02320CCB-94F3-4D69-9A2F-D39BB8D7425E}" type="datetimeFigureOut">
              <a:rPr lang="en-CA" smtClean="0"/>
              <a:pPr/>
              <a:t>2020-09-21</a:t>
            </a:fld>
            <a:endParaRPr lang="en-CA" dirty="0"/>
          </a:p>
        </p:txBody>
      </p:sp>
      <p:sp>
        <p:nvSpPr>
          <p:cNvPr id="5" name="Footer Placeholder 4"/>
          <p:cNvSpPr>
            <a:spLocks noGrp="1"/>
          </p:cNvSpPr>
          <p:nvPr>
            <p:ph type="ftr" sz="quarter" idx="11"/>
          </p:nvPr>
        </p:nvSpPr>
        <p:spPr/>
        <p:txBody>
          <a:bodyPr/>
          <a:lstStyle>
            <a:lvl1pPr>
              <a:defRPr b="0">
                <a:latin typeface="Calibri" panose="020F0502020204030204" pitchFamily="34" charset="0"/>
                <a:cs typeface="Calibri" panose="020F0502020204030204" pitchFamily="34" charset="0"/>
              </a:defRPr>
            </a:lvl1pPr>
          </a:lstStyle>
          <a:p>
            <a:endParaRPr lang="en-CA" dirty="0"/>
          </a:p>
        </p:txBody>
      </p:sp>
      <p:sp>
        <p:nvSpPr>
          <p:cNvPr id="6" name="Slide Number Placeholder 5"/>
          <p:cNvSpPr>
            <a:spLocks noGrp="1"/>
          </p:cNvSpPr>
          <p:nvPr>
            <p:ph type="sldNum" sz="quarter" idx="12"/>
          </p:nvPr>
        </p:nvSpPr>
        <p:spPr>
          <a:xfrm>
            <a:off x="11953214" y="13081000"/>
            <a:ext cx="464871" cy="471924"/>
          </a:xfrm>
        </p:spPr>
        <p:txBody>
          <a:bodyPr/>
          <a:lstStyle>
            <a:lvl1pPr>
              <a:defRPr b="0">
                <a:latin typeface="Calibri" panose="020F0502020204030204" pitchFamily="34" charset="0"/>
                <a:cs typeface="Calibri" panose="020F0502020204030204" pitchFamily="34" charset="0"/>
              </a:defRPr>
            </a:lvl1pPr>
          </a:lstStyle>
          <a:p>
            <a:fld id="{73FE2E21-F601-4728-90C3-A5D84BF854DE}" type="slidenum">
              <a:rPr lang="en-CA" smtClean="0"/>
              <a:pPr/>
              <a:t>‹#›</a:t>
            </a:fld>
            <a:endParaRPr lang="en-CA" dirty="0"/>
          </a:p>
        </p:txBody>
      </p:sp>
    </p:spTree>
    <p:extLst>
      <p:ext uri="{BB962C8B-B14F-4D97-AF65-F5344CB8AC3E}">
        <p14:creationId xmlns:p14="http://schemas.microsoft.com/office/powerpoint/2010/main" val="3052173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b="0">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b="0">
                <a:latin typeface="Calibri" panose="020F0502020204030204" pitchFamily="34" charset="0"/>
                <a:cs typeface="Calibri" panose="020F0502020204030204"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b="0">
                <a:latin typeface="Calibri" panose="020F0502020204030204" pitchFamily="34" charset="0"/>
                <a:cs typeface="Calibri" panose="020F0502020204030204" pitchFamily="34" charset="0"/>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dirty="0"/>
              <a:t>Edit Master text styles</a:t>
            </a:r>
          </a:p>
        </p:txBody>
      </p:sp>
      <p:sp>
        <p:nvSpPr>
          <p:cNvPr id="5" name="Date Placeholder 4"/>
          <p:cNvSpPr>
            <a:spLocks noGrp="1"/>
          </p:cNvSpPr>
          <p:nvPr>
            <p:ph type="dt" sz="half" idx="10"/>
          </p:nvPr>
        </p:nvSpPr>
        <p:spPr/>
        <p:txBody>
          <a:bodyPr/>
          <a:lstStyle>
            <a:lvl1pPr>
              <a:defRPr b="0">
                <a:latin typeface="Calibri" panose="020F0502020204030204" pitchFamily="34" charset="0"/>
                <a:cs typeface="Calibri" panose="020F0502020204030204" pitchFamily="34" charset="0"/>
              </a:defRPr>
            </a:lvl1pPr>
          </a:lstStyle>
          <a:p>
            <a:fld id="{02320CCB-94F3-4D69-9A2F-D39BB8D7425E}" type="datetimeFigureOut">
              <a:rPr lang="en-CA" smtClean="0"/>
              <a:pPr/>
              <a:t>2020-09-21</a:t>
            </a:fld>
            <a:endParaRPr lang="en-CA" dirty="0"/>
          </a:p>
        </p:txBody>
      </p:sp>
      <p:sp>
        <p:nvSpPr>
          <p:cNvPr id="6" name="Footer Placeholder 5"/>
          <p:cNvSpPr>
            <a:spLocks noGrp="1"/>
          </p:cNvSpPr>
          <p:nvPr>
            <p:ph type="ftr" sz="quarter" idx="11"/>
          </p:nvPr>
        </p:nvSpPr>
        <p:spPr/>
        <p:txBody>
          <a:bodyPr/>
          <a:lstStyle>
            <a:lvl1pPr>
              <a:defRPr b="0">
                <a:latin typeface="Calibri" panose="020F0502020204030204" pitchFamily="34" charset="0"/>
                <a:cs typeface="Calibri" panose="020F0502020204030204" pitchFamily="34" charset="0"/>
              </a:defRPr>
            </a:lvl1pPr>
          </a:lstStyle>
          <a:p>
            <a:endParaRPr lang="en-CA" dirty="0"/>
          </a:p>
        </p:txBody>
      </p:sp>
      <p:sp>
        <p:nvSpPr>
          <p:cNvPr id="7" name="Slide Number Placeholder 6"/>
          <p:cNvSpPr>
            <a:spLocks noGrp="1"/>
          </p:cNvSpPr>
          <p:nvPr>
            <p:ph type="sldNum" sz="quarter" idx="12"/>
          </p:nvPr>
        </p:nvSpPr>
        <p:spPr>
          <a:xfrm>
            <a:off x="11953214" y="13081000"/>
            <a:ext cx="464871" cy="471924"/>
          </a:xfrm>
        </p:spPr>
        <p:txBody>
          <a:bodyPr/>
          <a:lstStyle>
            <a:lvl1pPr>
              <a:defRPr b="0">
                <a:latin typeface="Calibri" panose="020F0502020204030204" pitchFamily="34" charset="0"/>
                <a:cs typeface="Calibri" panose="020F0502020204030204" pitchFamily="34" charset="0"/>
              </a:defRPr>
            </a:lvl1pPr>
          </a:lstStyle>
          <a:p>
            <a:fld id="{73FE2E21-F601-4728-90C3-A5D84BF854DE}" type="slidenum">
              <a:rPr lang="en-CA" smtClean="0"/>
              <a:pPr/>
              <a:t>‹#›</a:t>
            </a:fld>
            <a:endParaRPr lang="en-CA" dirty="0"/>
          </a:p>
        </p:txBody>
      </p:sp>
    </p:spTree>
    <p:extLst>
      <p:ext uri="{BB962C8B-B14F-4D97-AF65-F5344CB8AC3E}">
        <p14:creationId xmlns:p14="http://schemas.microsoft.com/office/powerpoint/2010/main" val="342519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b="0">
                <a:latin typeface="Calibri" panose="020F0502020204030204" pitchFamily="34" charset="0"/>
                <a:cs typeface="Calibri" panose="020F0502020204030204" pitchFamily="34" charset="0"/>
              </a:defRPr>
            </a:lvl1pPr>
          </a:lstStyle>
          <a:p>
            <a:r>
              <a:rPr lang="en-US" dirty="0"/>
              <a:t>Click to edit Master title style</a:t>
            </a:r>
            <a:endParaRPr lang="en-CA"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b="0">
                <a:solidFill>
                  <a:schemeClr val="tx1">
                    <a:tint val="75000"/>
                  </a:schemeClr>
                </a:solidFill>
                <a:latin typeface="Calibri" panose="020F0502020204030204" pitchFamily="34" charset="0"/>
                <a:cs typeface="Calibri" panose="020F0502020204030204" pitchFamily="34"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0">
                <a:latin typeface="Calibri" panose="020F0502020204030204" pitchFamily="34" charset="0"/>
                <a:cs typeface="Calibri" panose="020F0502020204030204" pitchFamily="34" charset="0"/>
              </a:defRPr>
            </a:lvl1pPr>
          </a:lstStyle>
          <a:p>
            <a:fld id="{02320CCB-94F3-4D69-9A2F-D39BB8D7425E}" type="datetimeFigureOut">
              <a:rPr lang="en-CA" smtClean="0"/>
              <a:pPr/>
              <a:t>2020-09-21</a:t>
            </a:fld>
            <a:endParaRPr lang="en-CA"/>
          </a:p>
        </p:txBody>
      </p:sp>
      <p:sp>
        <p:nvSpPr>
          <p:cNvPr id="5" name="Footer Placeholder 4"/>
          <p:cNvSpPr>
            <a:spLocks noGrp="1"/>
          </p:cNvSpPr>
          <p:nvPr>
            <p:ph type="ftr" sz="quarter" idx="11"/>
          </p:nvPr>
        </p:nvSpPr>
        <p:spPr/>
        <p:txBody>
          <a:bodyPr/>
          <a:lstStyle>
            <a:lvl1pPr>
              <a:defRPr b="0">
                <a:latin typeface="Calibri" panose="020F0502020204030204" pitchFamily="34" charset="0"/>
                <a:cs typeface="Calibri" panose="020F0502020204030204" pitchFamily="34" charset="0"/>
              </a:defRPr>
            </a:lvl1pPr>
          </a:lstStyle>
          <a:p>
            <a:endParaRPr lang="en-CA"/>
          </a:p>
        </p:txBody>
      </p:sp>
      <p:sp>
        <p:nvSpPr>
          <p:cNvPr id="6" name="Slide Number Placeholder 5"/>
          <p:cNvSpPr>
            <a:spLocks noGrp="1"/>
          </p:cNvSpPr>
          <p:nvPr>
            <p:ph type="sldNum" sz="quarter" idx="12"/>
          </p:nvPr>
        </p:nvSpPr>
        <p:spPr>
          <a:xfrm>
            <a:off x="11953214" y="13081000"/>
            <a:ext cx="464871" cy="471924"/>
          </a:xfrm>
        </p:spPr>
        <p:txBody>
          <a:bodyPr/>
          <a:lstStyle>
            <a:lvl1pPr>
              <a:defRPr b="0">
                <a:latin typeface="Calibri" panose="020F0502020204030204" pitchFamily="34" charset="0"/>
                <a:cs typeface="Calibri" panose="020F0502020204030204" pitchFamily="34" charset="0"/>
              </a:defRPr>
            </a:lvl1pPr>
          </a:lstStyle>
          <a:p>
            <a:fld id="{73FE2E21-F601-4728-90C3-A5D84BF854DE}" type="slidenum">
              <a:rPr lang="en-CA" smtClean="0"/>
              <a:pPr/>
              <a:t>‹#›</a:t>
            </a:fld>
            <a:endParaRPr lang="en-CA"/>
          </a:p>
        </p:txBody>
      </p:sp>
    </p:spTree>
    <p:extLst>
      <p:ext uri="{BB962C8B-B14F-4D97-AF65-F5344CB8AC3E}">
        <p14:creationId xmlns:p14="http://schemas.microsoft.com/office/powerpoint/2010/main" val="13541547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dirty="0"/>
              <a:t>Click to edit Master title style</a:t>
            </a:r>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3627734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ctivit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2" name="Subtitle text"/>
          <p:cNvSpPr txBox="1">
            <a:spLocks noGrp="1"/>
          </p:cNvSpPr>
          <p:nvPr>
            <p:ph type="body" sz="quarter" idx="13"/>
          </p:nvPr>
        </p:nvSpPr>
        <p:spPr>
          <a:xfrm>
            <a:off x="1244193" y="8225482"/>
            <a:ext cx="7144663" cy="3561656"/>
          </a:xfrm>
          <a:prstGeom prst="rect">
            <a:avLst/>
          </a:prstGeom>
        </p:spPr>
        <p:txBody>
          <a:bodyPr anchor="t"/>
          <a:lstStyle>
            <a:lvl1pPr marL="0" indent="0">
              <a:lnSpc>
                <a:spcPct val="100000"/>
              </a:lnSpc>
              <a:spcBef>
                <a:spcPts val="0"/>
              </a:spcBef>
              <a:buSzTx/>
              <a:buNone/>
              <a:defRPr sz="5400">
                <a:solidFill>
                  <a:srgbClr val="5E5E5E"/>
                </a:solidFill>
                <a:latin typeface="Calibri" panose="020F0502020204030204" pitchFamily="34" charset="0"/>
                <a:cs typeface="Calibri" panose="020F0502020204030204" pitchFamily="34" charset="0"/>
              </a:defRPr>
            </a:lvl1pPr>
          </a:lstStyle>
          <a:p>
            <a:r>
              <a:rPr dirty="0"/>
              <a:t>Subtitle text</a:t>
            </a:r>
          </a:p>
        </p:txBody>
      </p:sp>
      <p:sp>
        <p:nvSpPr>
          <p:cNvPr id="73" name="Title Text"/>
          <p:cNvSpPr txBox="1">
            <a:spLocks noGrp="1"/>
          </p:cNvSpPr>
          <p:nvPr>
            <p:ph type="title"/>
          </p:nvPr>
        </p:nvSpPr>
        <p:spPr>
          <a:xfrm>
            <a:off x="1219200" y="952500"/>
            <a:ext cx="10223500" cy="7084970"/>
          </a:xfrm>
          <a:prstGeom prst="rect">
            <a:avLst/>
          </a:prstGeom>
        </p:spPr>
        <p:txBody>
          <a:bodyPr anchor="b"/>
          <a:lstStyle>
            <a:lvl1pPr algn="l">
              <a:defRPr sz="7000">
                <a:latin typeface="Calibri" panose="020F0502020204030204" pitchFamily="34" charset="0"/>
                <a:cs typeface="Calibri" panose="020F0502020204030204" pitchFamily="34" charset="0"/>
              </a:defRPr>
            </a:lvl1pPr>
          </a:lstStyle>
          <a:p>
            <a:r>
              <a:rPr dirty="0"/>
              <a:t>Title Text</a:t>
            </a:r>
          </a:p>
        </p:txBody>
      </p:sp>
      <p:sp>
        <p:nvSpPr>
          <p:cNvPr id="74" name="Body Level One…"/>
          <p:cNvSpPr txBox="1">
            <a:spLocks noGrp="1"/>
          </p:cNvSpPr>
          <p:nvPr>
            <p:ph type="body" sz="half" idx="1"/>
          </p:nvPr>
        </p:nvSpPr>
        <p:spPr>
          <a:xfrm>
            <a:off x="11763664" y="1228827"/>
            <a:ext cx="11484888" cy="10826546"/>
          </a:xfrm>
          <a:prstGeom prst="rect">
            <a:avLst/>
          </a:prstGeom>
        </p:spPr>
        <p:txBody>
          <a:bodyPr/>
          <a:lstStyle>
            <a:lvl1pPr marL="889000" indent="-889000">
              <a:buSzPct val="100000"/>
              <a:buAutoNum type="arabicPeriod"/>
              <a:defRPr>
                <a:latin typeface="Calibri" panose="020F0502020204030204" pitchFamily="34" charset="0"/>
                <a:cs typeface="Calibri" panose="020F0502020204030204" pitchFamily="34" charset="0"/>
              </a:defRPr>
            </a:lvl1pPr>
            <a:lvl2pPr>
              <a:spcBef>
                <a:spcPts val="1500"/>
              </a:spcBef>
              <a:defRPr>
                <a:latin typeface="Calibri" panose="020F0502020204030204" pitchFamily="34" charset="0"/>
                <a:cs typeface="Calibri" panose="020F0502020204030204" pitchFamily="34" charset="0"/>
              </a:defRPr>
            </a:lvl2pPr>
            <a:lvl3pPr>
              <a:spcBef>
                <a:spcPts val="1500"/>
              </a:spcBef>
              <a:defRPr>
                <a:latin typeface="Calibri" panose="020F0502020204030204" pitchFamily="34" charset="0"/>
                <a:cs typeface="Calibri" panose="020F0502020204030204" pitchFamily="34" charset="0"/>
              </a:defRPr>
            </a:lvl3pPr>
            <a:lvl4pPr>
              <a:spcBef>
                <a:spcPts val="1500"/>
              </a:spcBef>
              <a:defRPr>
                <a:latin typeface="Calibri" panose="020F0502020204030204" pitchFamily="34" charset="0"/>
                <a:cs typeface="Calibri" panose="020F0502020204030204" pitchFamily="34" charset="0"/>
              </a:defRPr>
            </a:lvl4pPr>
            <a:lvl5pPr>
              <a:spcBef>
                <a:spcPts val="1500"/>
              </a:spcBef>
              <a:defRPr>
                <a:latin typeface="Calibri" panose="020F0502020204030204" pitchFamily="34" charset="0"/>
                <a:cs typeface="Calibri" panose="020F050202020403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1407666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dirty="0"/>
              <a:t>Click to edit Master title style</a:t>
            </a:r>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1350336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676400" y="3651250"/>
            <a:ext cx="10363200" cy="87026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344400" y="3651250"/>
            <a:ext cx="10363200" cy="87026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2384207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dirty="0"/>
              <a:t>Click to edit Master title style</a:t>
            </a:r>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dirty="0"/>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1453106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3095477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27333869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dirty="0"/>
              <a:t>Click to edit Master title style</a:t>
            </a:r>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dirty="0"/>
              <a:t>Edit Master text styles</a:t>
            </a:r>
          </a:p>
        </p:txBody>
      </p:sp>
      <p:sp>
        <p:nvSpPr>
          <p:cNvPr id="5" name="Date Placeholder 4"/>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3709772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dirty="0"/>
              <a:t>Click to edit Master title style</a:t>
            </a:r>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dirty="0"/>
              <a:t>Edit Master text styles</a:t>
            </a:r>
          </a:p>
        </p:txBody>
      </p:sp>
      <p:sp>
        <p:nvSpPr>
          <p:cNvPr id="5" name="Date Placeholder 4"/>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117637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151433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320CCB-94F3-4D69-9A2F-D39BB8D7425E}" type="datetimeFigureOut">
              <a:rPr lang="en-CA" smtClean="0"/>
              <a:t>2020-09-21</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73FE2E21-F601-4728-90C3-A5D84BF854DE}" type="slidenum">
              <a:rPr lang="en-CA" smtClean="0"/>
              <a:t>‹#›</a:t>
            </a:fld>
            <a:endParaRPr lang="en-CA" dirty="0"/>
          </a:p>
        </p:txBody>
      </p:sp>
    </p:spTree>
    <p:extLst>
      <p:ext uri="{BB962C8B-B14F-4D97-AF65-F5344CB8AC3E}">
        <p14:creationId xmlns:p14="http://schemas.microsoft.com/office/powerpoint/2010/main" val="427773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ear and Sha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231900" y="4993084"/>
            <a:ext cx="10223500" cy="3044386"/>
          </a:xfrm>
          <a:prstGeom prst="rect">
            <a:avLst/>
          </a:prstGeom>
        </p:spPr>
        <p:txBody>
          <a:bodyPr anchor="b"/>
          <a:lstStyle>
            <a:lvl1pPr algn="l">
              <a:defRPr sz="7000">
                <a:latin typeface="Calibri" panose="020F0502020204030204" pitchFamily="34" charset="0"/>
                <a:cs typeface="Calibri" panose="020F0502020204030204" pitchFamily="34" charset="0"/>
              </a:defRPr>
            </a:lvl1pPr>
          </a:lstStyle>
          <a:p>
            <a:r>
              <a:rPr dirty="0"/>
              <a:t>Title Text</a:t>
            </a:r>
          </a:p>
        </p:txBody>
      </p:sp>
      <p:sp>
        <p:nvSpPr>
          <p:cNvPr id="83" name="Subtitle text"/>
          <p:cNvSpPr txBox="1">
            <a:spLocks noGrp="1"/>
          </p:cNvSpPr>
          <p:nvPr>
            <p:ph type="body" sz="quarter" idx="13"/>
          </p:nvPr>
        </p:nvSpPr>
        <p:spPr>
          <a:xfrm>
            <a:off x="1244600" y="8228558"/>
            <a:ext cx="10223500" cy="2897684"/>
          </a:xfrm>
          <a:prstGeom prst="rect">
            <a:avLst/>
          </a:prstGeom>
        </p:spPr>
        <p:txBody>
          <a:bodyPr anchor="t"/>
          <a:lstStyle>
            <a:lvl1pPr marL="0" indent="0">
              <a:lnSpc>
                <a:spcPct val="100000"/>
              </a:lnSpc>
              <a:spcBef>
                <a:spcPts val="0"/>
              </a:spcBef>
              <a:buSzTx/>
              <a:buNone/>
              <a:defRPr sz="5400">
                <a:solidFill>
                  <a:srgbClr val="5E5E5E"/>
                </a:solidFill>
                <a:latin typeface="Calibri" panose="020F0502020204030204" pitchFamily="34" charset="0"/>
                <a:cs typeface="Calibri" panose="020F0502020204030204" pitchFamily="34" charset="0"/>
              </a:defRPr>
            </a:lvl1pPr>
          </a:lstStyle>
          <a:p>
            <a:r>
              <a:rPr dirty="0"/>
              <a:t>Subtitle text</a:t>
            </a:r>
          </a:p>
        </p:txBody>
      </p:sp>
      <p:sp>
        <p:nvSpPr>
          <p:cNvPr id="85" name="Body Level One…"/>
          <p:cNvSpPr txBox="1">
            <a:spLocks noGrp="1"/>
          </p:cNvSpPr>
          <p:nvPr>
            <p:ph type="body" sz="half" idx="1"/>
          </p:nvPr>
        </p:nvSpPr>
        <p:spPr>
          <a:xfrm>
            <a:off x="11739760" y="1340845"/>
            <a:ext cx="11278990" cy="11034310"/>
          </a:xfrm>
          <a:prstGeom prst="rect">
            <a:avLst/>
          </a:prstGeom>
        </p:spPr>
        <p:txBody>
          <a:bodyPr/>
          <a:lstStyle>
            <a:lvl1pPr marL="889000" indent="-889000">
              <a:buSzPct val="100000"/>
              <a:buAutoNum type="arabicPeriod"/>
              <a:defRPr>
                <a:latin typeface="Calibri" panose="020F0502020204030204" pitchFamily="34" charset="0"/>
                <a:cs typeface="Calibri" panose="020F0502020204030204" pitchFamily="34" charset="0"/>
              </a:defRPr>
            </a:lvl1pPr>
            <a:lvl2pPr>
              <a:spcBef>
                <a:spcPts val="1500"/>
              </a:spcBef>
              <a:defRPr>
                <a:latin typeface="Calibri" panose="020F0502020204030204" pitchFamily="34" charset="0"/>
                <a:cs typeface="Calibri" panose="020F0502020204030204" pitchFamily="34" charset="0"/>
              </a:defRPr>
            </a:lvl2pPr>
            <a:lvl3pPr>
              <a:spcBef>
                <a:spcPts val="1500"/>
              </a:spcBef>
              <a:defRPr>
                <a:latin typeface="Calibri" panose="020F0502020204030204" pitchFamily="34" charset="0"/>
                <a:cs typeface="Calibri" panose="020F0502020204030204" pitchFamily="34" charset="0"/>
              </a:defRPr>
            </a:lvl3pPr>
            <a:lvl4pPr>
              <a:spcBef>
                <a:spcPts val="1500"/>
              </a:spcBef>
              <a:defRPr>
                <a:latin typeface="Calibri" panose="020F0502020204030204" pitchFamily="34" charset="0"/>
                <a:cs typeface="Calibri" panose="020F0502020204030204" pitchFamily="34" charset="0"/>
              </a:defRPr>
            </a:lvl4pPr>
            <a:lvl5pPr>
              <a:spcBef>
                <a:spcPts val="1500"/>
              </a:spcBef>
              <a:defRPr>
                <a:latin typeface="Calibri" panose="020F0502020204030204" pitchFamily="34" charset="0"/>
                <a:cs typeface="Calibri" panose="020F050202020403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93" name="Title Text"/>
          <p:cNvSpPr txBox="1">
            <a:spLocks noGrp="1"/>
          </p:cNvSpPr>
          <p:nvPr>
            <p:ph type="title"/>
          </p:nvPr>
        </p:nvSpPr>
        <p:spPr>
          <a:xfrm>
            <a:off x="1778000" y="2298700"/>
            <a:ext cx="20828000" cy="4648200"/>
          </a:xfrm>
          <a:prstGeom prst="rect">
            <a:avLst/>
          </a:prstGeom>
        </p:spPr>
        <p:txBody>
          <a:bodyPr anchor="b"/>
          <a:lstStyle>
            <a:lvl1pPr>
              <a:defRPr>
                <a:latin typeface="Calibri" panose="020F0502020204030204" pitchFamily="34" charset="0"/>
                <a:cs typeface="Calibri" panose="020F0502020204030204" pitchFamily="34" charset="0"/>
              </a:defRPr>
            </a:lvl1pPr>
          </a:lstStyle>
          <a:p>
            <a:r>
              <a:t>Title Text</a:t>
            </a:r>
          </a:p>
        </p:txBody>
      </p:sp>
      <p:sp>
        <p:nvSpPr>
          <p:cNvPr id="94"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lnSpc>
                <a:spcPct val="100000"/>
              </a:lnSpc>
              <a:spcBef>
                <a:spcPts val="0"/>
              </a:spcBef>
              <a:buSzTx/>
              <a:buNone/>
              <a:defRPr sz="5400">
                <a:solidFill>
                  <a:srgbClr val="5E5E5E"/>
                </a:solidFill>
                <a:latin typeface="Calibri" panose="020F0502020204030204" pitchFamily="34" charset="0"/>
                <a:cs typeface="Calibri" panose="020F0502020204030204" pitchFamily="34" charset="0"/>
              </a:defRPr>
            </a:lvl1pPr>
            <a:lvl2pPr marL="0" indent="0" algn="ctr">
              <a:lnSpc>
                <a:spcPct val="100000"/>
              </a:lnSpc>
              <a:spcBef>
                <a:spcPts val="0"/>
              </a:spcBef>
              <a:buSzTx/>
              <a:buNone/>
              <a:defRPr sz="5400">
                <a:solidFill>
                  <a:srgbClr val="5E5E5E"/>
                </a:solidFill>
                <a:latin typeface="Calibri" panose="020F0502020204030204" pitchFamily="34" charset="0"/>
                <a:cs typeface="Calibri" panose="020F0502020204030204" pitchFamily="34" charset="0"/>
              </a:defRPr>
            </a:lvl2pPr>
            <a:lvl3pPr marL="0" indent="0" algn="ctr">
              <a:lnSpc>
                <a:spcPct val="100000"/>
              </a:lnSpc>
              <a:spcBef>
                <a:spcPts val="0"/>
              </a:spcBef>
              <a:buSzTx/>
              <a:buNone/>
              <a:defRPr sz="5400">
                <a:solidFill>
                  <a:srgbClr val="5E5E5E"/>
                </a:solidFill>
                <a:latin typeface="Calibri" panose="020F0502020204030204" pitchFamily="34" charset="0"/>
                <a:cs typeface="Calibri" panose="020F0502020204030204" pitchFamily="34" charset="0"/>
              </a:defRPr>
            </a:lvl3pPr>
            <a:lvl4pPr marL="0" indent="0" algn="ctr">
              <a:lnSpc>
                <a:spcPct val="100000"/>
              </a:lnSpc>
              <a:spcBef>
                <a:spcPts val="0"/>
              </a:spcBef>
              <a:buSzTx/>
              <a:buNone/>
              <a:defRPr sz="5400">
                <a:solidFill>
                  <a:srgbClr val="5E5E5E"/>
                </a:solidFill>
                <a:latin typeface="Calibri" panose="020F0502020204030204" pitchFamily="34" charset="0"/>
                <a:cs typeface="Calibri" panose="020F0502020204030204" pitchFamily="34" charset="0"/>
              </a:defRPr>
            </a:lvl4pPr>
            <a:lvl5pPr marL="0" indent="0" algn="ctr">
              <a:lnSpc>
                <a:spcPct val="100000"/>
              </a:lnSpc>
              <a:spcBef>
                <a:spcPts val="0"/>
              </a:spcBef>
              <a:buSzTx/>
              <a:buNone/>
              <a:defRPr sz="5400">
                <a:solidFill>
                  <a:srgbClr val="5E5E5E"/>
                </a:solidFill>
                <a:latin typeface="Calibri" panose="020F0502020204030204" pitchFamily="34" charset="0"/>
                <a:cs typeface="Calibri" panose="020F050202020403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xfrm>
            <a:off x="11953215" y="13081000"/>
            <a:ext cx="464871" cy="471924"/>
          </a:xfrm>
          <a:prstGeom prst="rect">
            <a:avLst/>
          </a:prstGeom>
        </p:spPr>
        <p:txBody>
          <a:bodyPr/>
          <a:lstStyle>
            <a:lvl1pPr>
              <a:defRPr>
                <a:latin typeface="Calibri" panose="020F0502020204030204" pitchFamily="34" charset="0"/>
                <a:cs typeface="Calibri" panose="020F0502020204030204" pitchFamily="34" charset="0"/>
              </a:defRPr>
            </a:lvl1pPr>
          </a:lstStyle>
          <a:p>
            <a:fld id="{86CB4B4D-7CA3-9044-876B-883B54F8677D}" type="slidenum">
              <a:rPr lang="en-CA" smtClean="0"/>
              <a:pPr/>
              <a:t>‹#›</a:t>
            </a:fld>
            <a:endParaRPr lang="en-CA"/>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778000" y="4533900"/>
            <a:ext cx="20828000" cy="4648200"/>
          </a:xfrm>
          <a:prstGeom prst="rect">
            <a:avLst/>
          </a:prstGeom>
        </p:spPr>
        <p:txBody>
          <a:bodyPr/>
          <a:lstStyle>
            <a:lvl1pPr>
              <a:defRPr b="0">
                <a:latin typeface="Calibri" panose="020F0502020204030204" pitchFamily="34" charset="0"/>
                <a:cs typeface="Calibri" panose="020F0502020204030204" pitchFamily="34" charset="0"/>
              </a:defRPr>
            </a:lvl1pPr>
          </a:lstStyle>
          <a:p>
            <a:r>
              <a:rPr dirty="0"/>
              <a:t>Title Text</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mage Right">
    <p:spTree>
      <p:nvGrpSpPr>
        <p:cNvPr id="1" name=""/>
        <p:cNvGrpSpPr/>
        <p:nvPr/>
      </p:nvGrpSpPr>
      <p:grpSpPr>
        <a:xfrm>
          <a:off x="0" y="0"/>
          <a:ext cx="0" cy="0"/>
          <a:chOff x="0" y="0"/>
          <a:chExt cx="0" cy="0"/>
        </a:xfrm>
      </p:grpSpPr>
      <p:sp>
        <p:nvSpPr>
          <p:cNvPr id="110" name="Placeholder - Square.png"/>
          <p:cNvSpPr>
            <a:spLocks noGrp="1"/>
          </p:cNvSpPr>
          <p:nvPr>
            <p:ph type="pic" sz="half" idx="13"/>
          </p:nvPr>
        </p:nvSpPr>
        <p:spPr>
          <a:xfrm>
            <a:off x="13746658" y="3669307"/>
            <a:ext cx="8884749" cy="8256986"/>
          </a:xfrm>
          <a:prstGeom prst="rect">
            <a:avLst/>
          </a:prstGeom>
        </p:spPr>
        <p:txBody>
          <a:bodyPr lIns="91439" tIns="45719" rIns="91439" bIns="45719" anchor="t">
            <a:noAutofit/>
          </a:bodyPr>
          <a:lstStyle>
            <a:lvl1pPr>
              <a:defRPr b="0">
                <a:latin typeface="Calibri" panose="020F0502020204030204" pitchFamily="34" charset="0"/>
                <a:cs typeface="Calibri" panose="020F0502020204030204" pitchFamily="34" charset="0"/>
              </a:defRPr>
            </a:lvl1pPr>
          </a:lstStyle>
          <a:p>
            <a:endParaRPr/>
          </a:p>
        </p:txBody>
      </p:sp>
      <p:sp>
        <p:nvSpPr>
          <p:cNvPr id="111" name="Title Text"/>
          <p:cNvSpPr txBox="1">
            <a:spLocks noGrp="1"/>
          </p:cNvSpPr>
          <p:nvPr>
            <p:ph type="title"/>
          </p:nvPr>
        </p:nvSpPr>
        <p:spPr>
          <a:prstGeom prst="rect">
            <a:avLst/>
          </a:prstGeom>
        </p:spPr>
        <p:txBody>
          <a:bodyPr/>
          <a:lstStyle>
            <a:lvl1pPr>
              <a:defRPr b="0">
                <a:latin typeface="Calibri" panose="020F0502020204030204" pitchFamily="34" charset="0"/>
                <a:cs typeface="Calibri" panose="020F0502020204030204" pitchFamily="34" charset="0"/>
              </a:defRPr>
            </a:lvl1pPr>
          </a:lstStyle>
          <a:p>
            <a:r>
              <a:t>Title Text</a:t>
            </a:r>
          </a:p>
        </p:txBody>
      </p:sp>
      <p:sp>
        <p:nvSpPr>
          <p:cNvPr id="112" name="Body Level One…"/>
          <p:cNvSpPr txBox="1">
            <a:spLocks noGrp="1"/>
          </p:cNvSpPr>
          <p:nvPr>
            <p:ph type="body" sz="half" idx="1"/>
          </p:nvPr>
        </p:nvSpPr>
        <p:spPr>
          <a:xfrm>
            <a:off x="1689100" y="3479800"/>
            <a:ext cx="10738743" cy="8636000"/>
          </a:xfrm>
          <a:prstGeom prst="rect">
            <a:avLst/>
          </a:prstGeom>
        </p:spPr>
        <p:txBody>
          <a:bodyPr/>
          <a:lstStyle>
            <a:lvl1pPr>
              <a:defRPr b="0">
                <a:latin typeface="Calibri" panose="020F0502020204030204" pitchFamily="34" charset="0"/>
                <a:cs typeface="Calibri" panose="020F0502020204030204" pitchFamily="34" charset="0"/>
              </a:defRPr>
            </a:lvl1pPr>
            <a:lvl2pPr>
              <a:spcBef>
                <a:spcPts val="1500"/>
              </a:spcBef>
              <a:defRPr b="0">
                <a:latin typeface="Calibri" panose="020F0502020204030204" pitchFamily="34" charset="0"/>
                <a:cs typeface="Calibri" panose="020F0502020204030204" pitchFamily="34" charset="0"/>
              </a:defRPr>
            </a:lvl2pPr>
            <a:lvl3pPr>
              <a:spcBef>
                <a:spcPts val="1500"/>
              </a:spcBef>
              <a:defRPr b="0">
                <a:latin typeface="Calibri" panose="020F0502020204030204" pitchFamily="34" charset="0"/>
                <a:cs typeface="Calibri" panose="020F0502020204030204" pitchFamily="34" charset="0"/>
              </a:defRPr>
            </a:lvl3pPr>
            <a:lvl4pPr>
              <a:spcBef>
                <a:spcPts val="1500"/>
              </a:spcBef>
              <a:defRPr b="0">
                <a:latin typeface="Calibri" panose="020F0502020204030204" pitchFamily="34" charset="0"/>
                <a:cs typeface="Calibri" panose="020F0502020204030204" pitchFamily="34" charset="0"/>
              </a:defRPr>
            </a:lvl4pPr>
            <a:lvl5pPr>
              <a:spcBef>
                <a:spcPts val="1500"/>
              </a:spcBef>
              <a:defRPr b="0">
                <a:latin typeface="Calibri" panose="020F0502020204030204" pitchFamily="34" charset="0"/>
                <a:cs typeface="Calibri" panose="020F050202020403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13" name="Slide Number"/>
          <p:cNvSpPr txBox="1">
            <a:spLocks noGrp="1"/>
          </p:cNvSpPr>
          <p:nvPr>
            <p:ph type="sldNum" sz="quarter" idx="2"/>
          </p:nvPr>
        </p:nvSpPr>
        <p:spPr>
          <a:xfrm>
            <a:off x="11953215" y="13081000"/>
            <a:ext cx="464871" cy="471924"/>
          </a:xfrm>
          <a:prstGeom prst="rect">
            <a:avLst/>
          </a:prstGeom>
        </p:spPr>
        <p:txBody>
          <a:bodyPr/>
          <a:lstStyle>
            <a:lvl1pPr>
              <a:defRPr b="0">
                <a:latin typeface="Calibri" panose="020F0502020204030204" pitchFamily="34" charset="0"/>
                <a:cs typeface="Calibri" panose="020F0502020204030204" pitchFamily="34" charset="0"/>
              </a:defRPr>
            </a:lvl1pPr>
          </a:lstStyle>
          <a:p>
            <a:fld id="{86CB4B4D-7CA3-9044-876B-883B54F8677D}" type="slidenum">
              <a:rPr lang="en-CA" smtClean="0"/>
              <a:pPr/>
              <a:t>‹#›</a:t>
            </a:fld>
            <a:endParaRPr lang="en-CA"/>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Image Left">
    <p:spTree>
      <p:nvGrpSpPr>
        <p:cNvPr id="1" name=""/>
        <p:cNvGrpSpPr/>
        <p:nvPr/>
      </p:nvGrpSpPr>
      <p:grpSpPr>
        <a:xfrm>
          <a:off x="0" y="0"/>
          <a:ext cx="0" cy="0"/>
          <a:chOff x="0" y="0"/>
          <a:chExt cx="0" cy="0"/>
        </a:xfrm>
      </p:grpSpPr>
      <p:sp>
        <p:nvSpPr>
          <p:cNvPr id="120" name="Title Text"/>
          <p:cNvSpPr txBox="1">
            <a:spLocks noGrp="1"/>
          </p:cNvSpPr>
          <p:nvPr>
            <p:ph type="title"/>
          </p:nvPr>
        </p:nvSpPr>
        <p:spPr>
          <a:prstGeom prst="rect">
            <a:avLst/>
          </a:prstGeom>
        </p:spPr>
        <p:txBody>
          <a:bodyPr/>
          <a:lstStyle>
            <a:lvl1pPr>
              <a:defRPr b="0" i="0">
                <a:latin typeface="Calibri" panose="020F0502020204030204" pitchFamily="34" charset="0"/>
                <a:cs typeface="Calibri" panose="020F0502020204030204" pitchFamily="34" charset="0"/>
              </a:defRPr>
            </a:lvl1pPr>
          </a:lstStyle>
          <a:p>
            <a:r>
              <a:rPr dirty="0"/>
              <a:t>Title Text</a:t>
            </a:r>
          </a:p>
        </p:txBody>
      </p:sp>
      <p:sp>
        <p:nvSpPr>
          <p:cNvPr id="121" name="Body Level One…"/>
          <p:cNvSpPr txBox="1">
            <a:spLocks noGrp="1"/>
          </p:cNvSpPr>
          <p:nvPr>
            <p:ph type="body" sz="half" idx="1"/>
          </p:nvPr>
        </p:nvSpPr>
        <p:spPr>
          <a:xfrm>
            <a:off x="11947822" y="3599457"/>
            <a:ext cx="11058228" cy="8622508"/>
          </a:xfrm>
          <a:prstGeom prst="rect">
            <a:avLst/>
          </a:prstGeom>
        </p:spPr>
        <p:txBody>
          <a:bodyPr/>
          <a:lstStyle>
            <a:lvl1pPr>
              <a:defRPr b="0" i="0">
                <a:latin typeface="Calibri" panose="020F0502020204030204" pitchFamily="34" charset="0"/>
                <a:cs typeface="Calibri" panose="020F0502020204030204" pitchFamily="34" charset="0"/>
              </a:defRPr>
            </a:lvl1pPr>
            <a:lvl2pPr>
              <a:spcBef>
                <a:spcPts val="1500"/>
              </a:spcBef>
              <a:defRPr b="0" i="0">
                <a:latin typeface="Calibri" panose="020F0502020204030204" pitchFamily="34" charset="0"/>
                <a:cs typeface="Calibri" panose="020F0502020204030204" pitchFamily="34" charset="0"/>
              </a:defRPr>
            </a:lvl2pPr>
            <a:lvl3pPr>
              <a:spcBef>
                <a:spcPts val="1500"/>
              </a:spcBef>
              <a:defRPr b="0" i="0">
                <a:latin typeface="Calibri" panose="020F0502020204030204" pitchFamily="34" charset="0"/>
                <a:cs typeface="Calibri" panose="020F0502020204030204" pitchFamily="34" charset="0"/>
              </a:defRPr>
            </a:lvl3pPr>
            <a:lvl4pPr>
              <a:spcBef>
                <a:spcPts val="1500"/>
              </a:spcBef>
              <a:defRPr b="0" i="0">
                <a:latin typeface="Calibri" panose="020F0502020204030204" pitchFamily="34" charset="0"/>
                <a:cs typeface="Calibri" panose="020F0502020204030204" pitchFamily="34" charset="0"/>
              </a:defRPr>
            </a:lvl4pPr>
            <a:lvl5pPr>
              <a:spcBef>
                <a:spcPts val="1500"/>
              </a:spcBef>
              <a:defRPr b="0" i="0">
                <a:latin typeface="Calibri" panose="020F0502020204030204" pitchFamily="34" charset="0"/>
                <a:cs typeface="Calibri" panose="020F050202020403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122" name="Placeholder - Square.png"/>
          <p:cNvSpPr>
            <a:spLocks noGrp="1"/>
          </p:cNvSpPr>
          <p:nvPr>
            <p:ph type="pic" sz="half" idx="13"/>
          </p:nvPr>
        </p:nvSpPr>
        <p:spPr>
          <a:xfrm>
            <a:off x="1828800" y="3667521"/>
            <a:ext cx="8890099" cy="8260361"/>
          </a:xfrm>
          <a:prstGeom prst="rect">
            <a:avLst/>
          </a:prstGeom>
        </p:spPr>
        <p:txBody>
          <a:bodyPr lIns="91439" tIns="45719" rIns="91439" bIns="45719" anchor="t">
            <a:noAutofit/>
          </a:bodyPr>
          <a:lstStyle>
            <a:lvl1pPr>
              <a:defRPr b="0" i="0">
                <a:latin typeface="Calibri" panose="020F0502020204030204" pitchFamily="34" charset="0"/>
                <a:cs typeface="Calibri" panose="020F0502020204030204" pitchFamily="34" charset="0"/>
              </a:defRPr>
            </a:lvl1pPr>
          </a:lstStyle>
          <a:p>
            <a:endParaRPr/>
          </a:p>
        </p:txBody>
      </p:sp>
      <p:sp>
        <p:nvSpPr>
          <p:cNvPr id="123" name="Slide Number"/>
          <p:cNvSpPr txBox="1">
            <a:spLocks noGrp="1"/>
          </p:cNvSpPr>
          <p:nvPr>
            <p:ph type="sldNum" sz="quarter" idx="2"/>
          </p:nvPr>
        </p:nvSpPr>
        <p:spPr>
          <a:xfrm>
            <a:off x="11953215" y="13081000"/>
            <a:ext cx="464871" cy="471924"/>
          </a:xfrm>
          <a:prstGeom prst="rect">
            <a:avLst/>
          </a:prstGeom>
        </p:spPr>
        <p:txBody>
          <a:bodyPr/>
          <a:lstStyle>
            <a:lvl1pPr>
              <a:defRPr b="0" i="0">
                <a:latin typeface="Calibri" panose="020F0502020204030204" pitchFamily="34" charset="0"/>
                <a:cs typeface="Calibri" panose="020F0502020204030204" pitchFamily="34" charset="0"/>
              </a:defRPr>
            </a:lvl1pPr>
          </a:lstStyle>
          <a:p>
            <a:fld id="{86CB4B4D-7CA3-9044-876B-883B54F8677D}" type="slidenum">
              <a:rPr lang="en-CA" smtClean="0"/>
              <a:pPr/>
              <a:t>‹#›</a:t>
            </a:fld>
            <a:endParaRPr lang="en-CA"/>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0" name="Title Text"/>
          <p:cNvSpPr txBox="1">
            <a:spLocks noGrp="1"/>
          </p:cNvSpPr>
          <p:nvPr>
            <p:ph type="title"/>
          </p:nvPr>
        </p:nvSpPr>
        <p:spPr>
          <a:prstGeom prst="rect">
            <a:avLst/>
          </a:prstGeom>
        </p:spPr>
        <p:txBody>
          <a:bodyPr/>
          <a:lstStyle>
            <a:lvl1pPr>
              <a:defRPr b="0">
                <a:latin typeface="Calibri" panose="020F0502020204030204" pitchFamily="34" charset="0"/>
                <a:cs typeface="Calibri" panose="020F0502020204030204" pitchFamily="34" charset="0"/>
              </a:defRPr>
            </a:lvl1pPr>
          </a:lstStyle>
          <a:p>
            <a:r>
              <a:t>Title Text</a:t>
            </a:r>
          </a:p>
        </p:txBody>
      </p:sp>
      <p:sp>
        <p:nvSpPr>
          <p:cNvPr id="131" name="Body Level One…"/>
          <p:cNvSpPr txBox="1">
            <a:spLocks noGrp="1"/>
          </p:cNvSpPr>
          <p:nvPr>
            <p:ph type="body" idx="1"/>
          </p:nvPr>
        </p:nvSpPr>
        <p:spPr>
          <a:prstGeom prst="rect">
            <a:avLst/>
          </a:prstGeom>
        </p:spPr>
        <p:txBody>
          <a:bodyPr/>
          <a:lstStyle>
            <a:lvl1pPr>
              <a:defRPr b="0">
                <a:latin typeface="Calibri" panose="020F0502020204030204" pitchFamily="34" charset="0"/>
                <a:cs typeface="Calibri" panose="020F0502020204030204" pitchFamily="34" charset="0"/>
              </a:defRPr>
            </a:lvl1pPr>
            <a:lvl2pPr>
              <a:defRPr b="0">
                <a:latin typeface="Calibri" panose="020F0502020204030204" pitchFamily="34" charset="0"/>
                <a:cs typeface="Calibri" panose="020F0502020204030204" pitchFamily="34" charset="0"/>
              </a:defRPr>
            </a:lvl2pPr>
            <a:lvl3pPr>
              <a:defRPr b="0">
                <a:latin typeface="Calibri" panose="020F0502020204030204" pitchFamily="34" charset="0"/>
                <a:cs typeface="Calibri" panose="020F0502020204030204" pitchFamily="34" charset="0"/>
              </a:defRPr>
            </a:lvl3pPr>
            <a:lvl4pPr>
              <a:defRPr b="0">
                <a:latin typeface="Calibri" panose="020F0502020204030204" pitchFamily="34" charset="0"/>
                <a:cs typeface="Calibri" panose="020F0502020204030204" pitchFamily="34" charset="0"/>
              </a:defRPr>
            </a:lvl4pPr>
            <a:lvl5pPr>
              <a:defRPr b="0">
                <a:latin typeface="Calibri" panose="020F0502020204030204" pitchFamily="34" charset="0"/>
                <a:cs typeface="Calibri" panose="020F0502020204030204" pitchFamily="34" charset="0"/>
              </a:defRPr>
            </a:lvl5pPr>
          </a:lstStyle>
          <a:p>
            <a:r>
              <a:t>Body Level One</a:t>
            </a:r>
          </a:p>
          <a:p>
            <a:pPr lvl="1"/>
            <a:r>
              <a:t>Body Level Two</a:t>
            </a:r>
          </a:p>
          <a:p>
            <a:pPr lvl="2"/>
            <a:r>
              <a:t>Body Level Three</a:t>
            </a:r>
          </a:p>
          <a:p>
            <a:pPr lvl="3"/>
            <a:r>
              <a:t>Body Level Four</a:t>
            </a:r>
          </a:p>
          <a:p>
            <a:pPr lvl="4"/>
            <a:r>
              <a:t>Body Level Five</a:t>
            </a:r>
          </a:p>
        </p:txBody>
      </p:sp>
      <p:sp>
        <p:nvSpPr>
          <p:cNvPr id="132" name="Slide Number"/>
          <p:cNvSpPr txBox="1">
            <a:spLocks noGrp="1"/>
          </p:cNvSpPr>
          <p:nvPr>
            <p:ph type="sldNum" sz="quarter" idx="2"/>
          </p:nvPr>
        </p:nvSpPr>
        <p:spPr>
          <a:xfrm>
            <a:off x="11953215" y="13081000"/>
            <a:ext cx="464871" cy="471924"/>
          </a:xfrm>
          <a:prstGeom prst="rect">
            <a:avLst/>
          </a:prstGeom>
        </p:spPr>
        <p:txBody>
          <a:bodyPr/>
          <a:lstStyle>
            <a:lvl1pPr>
              <a:defRPr b="0">
                <a:latin typeface="Calibri" panose="020F0502020204030204" pitchFamily="34" charset="0"/>
                <a:cs typeface="Calibri" panose="020F0502020204030204" pitchFamily="34" charset="0"/>
              </a:defRPr>
            </a:lvl1pPr>
          </a:lstStyle>
          <a:p>
            <a:fld id="{86CB4B4D-7CA3-9044-876B-883B54F8677D}" type="slidenum">
              <a:rPr lang="en-CA" smtClean="0"/>
              <a:pPr/>
              <a:t>‹#›</a:t>
            </a:fld>
            <a:endParaRPr lang="en-CA"/>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39" name="Body Level One…"/>
          <p:cNvSpPr txBox="1">
            <a:spLocks noGrp="1"/>
          </p:cNvSpPr>
          <p:nvPr>
            <p:ph type="body" idx="1"/>
          </p:nvPr>
        </p:nvSpPr>
        <p:spPr>
          <a:xfrm>
            <a:off x="1689100" y="1778000"/>
            <a:ext cx="21005800" cy="10160000"/>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736600"/>
            <a:ext cx="21005800" cy="2286000"/>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565133"/>
            <a:ext cx="21005800" cy="846533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pPr/>
              <a:t>‹#›</a:t>
            </a:fld>
            <a:endParaRPr/>
          </a:p>
        </p:txBody>
      </p:sp>
      <p:pic>
        <p:nvPicPr>
          <p:cNvPr id="5" name="Picture 4" descr="Picture 4">
            <a:extLst>
              <a:ext uri="{FF2B5EF4-FFF2-40B4-BE49-F238E27FC236}">
                <a16:creationId xmlns:a16="http://schemas.microsoft.com/office/drawing/2014/main" id="{1EE4CA83-7183-714F-87C8-D65898B778BA}"/>
              </a:ext>
            </a:extLst>
          </p:cNvPr>
          <p:cNvPicPr>
            <a:picLocks noChangeAspect="1"/>
          </p:cNvPicPr>
          <p:nvPr userDrawn="1"/>
        </p:nvPicPr>
        <p:blipFill>
          <a:blip r:embed="rId20">
            <a:alphaModFix amt="50000"/>
          </a:blip>
          <a:stretch>
            <a:fillRect/>
          </a:stretch>
        </p:blipFill>
        <p:spPr>
          <a:xfrm>
            <a:off x="633326" y="12019391"/>
            <a:ext cx="3564140" cy="1117929"/>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51"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6" r:id="rId12"/>
    <p:sldLayoutId id="2147483668" r:id="rId13"/>
    <p:sldLayoutId id="2147483669" r:id="rId14"/>
    <p:sldLayoutId id="2147483670" r:id="rId15"/>
    <p:sldLayoutId id="2147483671" r:id="rId16"/>
    <p:sldLayoutId id="2147483672" r:id="rId17"/>
    <p:sldLayoutId id="2147483673" r:id="rId18"/>
  </p:sldLayoutIdLst>
  <p:transition spd="med"/>
  <p:txStyles>
    <p:titleStyle>
      <a:lvl1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9pPr>
    </p:titleStyle>
    <p:bodyStyle>
      <a:lvl1pPr marL="7058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1pPr>
      <a:lvl2pPr marL="12646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2pPr>
      <a:lvl3pPr marL="18234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3pPr>
      <a:lvl4pPr marL="23822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4pPr>
      <a:lvl5pPr marL="29410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5pPr>
      <a:lvl6pPr marL="34998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6pPr>
      <a:lvl7pPr marL="40586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7pPr>
      <a:lvl8pPr marL="46174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8pPr>
      <a:lvl9pPr marL="51762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02320CCB-94F3-4D69-9A2F-D39BB8D7425E}" type="datetimeFigureOut">
              <a:rPr lang="en-CA" smtClean="0"/>
              <a:t>2020-09-21</a:t>
            </a:fld>
            <a:endParaRPr lang="en-CA"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73FE2E21-F601-4728-90C3-A5D84BF854DE}" type="slidenum">
              <a:rPr lang="en-CA" smtClean="0"/>
              <a:t>‹#›</a:t>
            </a:fld>
            <a:endParaRPr lang="en-CA" dirty="0"/>
          </a:p>
        </p:txBody>
      </p:sp>
    </p:spTree>
    <p:extLst>
      <p:ext uri="{BB962C8B-B14F-4D97-AF65-F5344CB8AC3E}">
        <p14:creationId xmlns:p14="http://schemas.microsoft.com/office/powerpoint/2010/main" val="22949187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qULQCbfqJm8"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34.jpeg"/><Relationship Id="rId4" Type="http://schemas.openxmlformats.org/officeDocument/2006/relationships/hyperlink" Target="https://www.youtube.com/watch?v=RU1u-js7db8"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www.youtube.com/watch?v=gT0Lh1eYk7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Ruby_(programming_language)" TargetMode="External"/><Relationship Id="rId7" Type="http://schemas.openxmlformats.org/officeDocument/2006/relationships/hyperlink" Target="https://broadbandnow.com/report/apartment-landlords-holding-internet-hostage/"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hyperlink" Target="https://www.doyleqhs.com/the-far-side.html" TargetMode="External"/><Relationship Id="rId5" Type="http://schemas.openxmlformats.org/officeDocument/2006/relationships/hyperlink" Target="https://singularityhub.com/2017/11/19/how-technology-is-leading-us-into-the-imagination-age/#sm.013piyqh19z1f6010pb1y4iqentz1" TargetMode="External"/><Relationship Id="rId4" Type="http://schemas.openxmlformats.org/officeDocument/2006/relationships/hyperlink" Target="https://www.drupal.org/project/ph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nNTCayovFaU"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e4EMUZINr-s"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www.dropbox.com/home/Technology%20Council%20Shared%20Drive/3000%20-%20Communication%20&amp;%20Engagement%20Division/3500%20-%20Programs/3520%20-%20Foundations"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4A8C-5FC5-D547-A894-53B4C5FFCDA5}"/>
              </a:ext>
            </a:extLst>
          </p:cNvPr>
          <p:cNvSpPr>
            <a:spLocks noGrp="1"/>
          </p:cNvSpPr>
          <p:nvPr>
            <p:ph type="title"/>
          </p:nvPr>
        </p:nvSpPr>
        <p:spPr>
          <a:xfrm>
            <a:off x="13261022" y="10706092"/>
            <a:ext cx="13426013" cy="769132"/>
          </a:xfrm>
        </p:spPr>
        <p:txBody>
          <a:bodyPr>
            <a:normAutofit fontScale="90000"/>
          </a:bodyPr>
          <a:lstStyle/>
          <a:p>
            <a:pPr>
              <a:spcBef>
                <a:spcPts val="2000"/>
              </a:spcBef>
            </a:pPr>
            <a:r>
              <a:rPr lang="en-US" dirty="0"/>
              <a:t>                       </a:t>
            </a:r>
            <a:endParaRPr lang="en-US" dirty="0">
              <a:cs typeface="Calibri Light"/>
            </a:endParaRPr>
          </a:p>
          <a:p>
            <a:endParaRPr lang="en-US" dirty="0"/>
          </a:p>
        </p:txBody>
      </p:sp>
      <p:sp>
        <p:nvSpPr>
          <p:cNvPr id="3" name="Content Placeholder 2">
            <a:extLst>
              <a:ext uri="{FF2B5EF4-FFF2-40B4-BE49-F238E27FC236}">
                <a16:creationId xmlns:a16="http://schemas.microsoft.com/office/drawing/2014/main" id="{7E4E0314-C3D9-144F-BC14-E73EA9892807}"/>
              </a:ext>
            </a:extLst>
          </p:cNvPr>
          <p:cNvSpPr>
            <a:spLocks noGrp="1"/>
          </p:cNvSpPr>
          <p:nvPr>
            <p:ph idx="1"/>
          </p:nvPr>
        </p:nvSpPr>
        <p:spPr>
          <a:xfrm>
            <a:off x="597162" y="4170556"/>
            <a:ext cx="22915980" cy="8780334"/>
          </a:xfrm>
        </p:spPr>
        <p:txBody>
          <a:bodyPr vert="horz" lIns="182880" tIns="91440" rIns="182880" bIns="91440" rtlCol="0" anchor="t">
            <a:normAutofit/>
          </a:bodyPr>
          <a:lstStyle/>
          <a:p>
            <a:pPr marL="0" indent="0" algn="ctr">
              <a:buNone/>
            </a:pPr>
            <a:endParaRPr lang="en-US" sz="9600" dirty="0">
              <a:solidFill>
                <a:schemeClr val="accent1">
                  <a:lumMod val="75000"/>
                </a:schemeClr>
              </a:solidFill>
            </a:endParaRPr>
          </a:p>
          <a:p>
            <a:pPr marL="0" indent="0" algn="ctr">
              <a:buNone/>
            </a:pPr>
            <a:r>
              <a:rPr lang="en-US" sz="9600" dirty="0">
                <a:solidFill>
                  <a:schemeClr val="accent1">
                    <a:lumMod val="75000"/>
                  </a:schemeClr>
                </a:solidFill>
              </a:rPr>
              <a:t>Focus Web Developer</a:t>
            </a:r>
          </a:p>
          <a:p>
            <a:pPr marL="0" indent="0" algn="ctr">
              <a:buNone/>
            </a:pPr>
            <a:r>
              <a:rPr lang="en-CA" sz="5400" dirty="0"/>
              <a:t>Week 1 - Lesson 1</a:t>
            </a:r>
          </a:p>
          <a:p>
            <a:pPr marL="0" indent="0" algn="ctr">
              <a:buNone/>
            </a:pPr>
            <a:endParaRPr lang="en-US" sz="9600" dirty="0">
              <a:cs typeface="Calibri"/>
            </a:endParaRPr>
          </a:p>
        </p:txBody>
      </p:sp>
      <p:pic>
        <p:nvPicPr>
          <p:cNvPr id="4" name="Picture 4" descr="Picture 4">
            <a:extLst>
              <a:ext uri="{FF2B5EF4-FFF2-40B4-BE49-F238E27FC236}">
                <a16:creationId xmlns:a16="http://schemas.microsoft.com/office/drawing/2014/main" id="{572A6D22-017C-8F40-9273-1FE21DCD0C7C}"/>
              </a:ext>
            </a:extLst>
          </p:cNvPr>
          <p:cNvPicPr>
            <a:picLocks noChangeAspect="1"/>
          </p:cNvPicPr>
          <p:nvPr/>
        </p:nvPicPr>
        <p:blipFill>
          <a:blip r:embed="rId3">
            <a:alphaModFix amt="50000"/>
          </a:blip>
          <a:stretch>
            <a:fillRect/>
          </a:stretch>
        </p:blipFill>
        <p:spPr>
          <a:xfrm>
            <a:off x="633326" y="12019391"/>
            <a:ext cx="3564140" cy="1117929"/>
          </a:xfrm>
          <a:prstGeom prst="rect">
            <a:avLst/>
          </a:prstGeom>
          <a:ln w="12700">
            <a:miter lim="400000"/>
          </a:ln>
        </p:spPr>
      </p:pic>
      <p:pic>
        <p:nvPicPr>
          <p:cNvPr id="1032" name="Picture 8" descr="https://technologycouncil.ca/wp-content/uploads/2019/07/web_two@300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970" y="2982482"/>
            <a:ext cx="7664760" cy="269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838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9095" y="850604"/>
            <a:ext cx="7864474" cy="1427984"/>
          </a:xfrm>
        </p:spPr>
        <p:txBody>
          <a:bodyPr/>
          <a:lstStyle/>
          <a:p>
            <a:r>
              <a:rPr lang="en-US" b="1" dirty="0"/>
              <a:t>Course Description</a:t>
            </a:r>
          </a:p>
        </p:txBody>
      </p:sp>
      <p:sp>
        <p:nvSpPr>
          <p:cNvPr id="4" name="Text Placeholder 3"/>
          <p:cNvSpPr>
            <a:spLocks noGrp="1"/>
          </p:cNvSpPr>
          <p:nvPr>
            <p:ph type="body" sz="half" idx="2"/>
          </p:nvPr>
        </p:nvSpPr>
        <p:spPr>
          <a:xfrm>
            <a:off x="1179095" y="3277179"/>
            <a:ext cx="13485172" cy="9596610"/>
          </a:xfrm>
        </p:spPr>
        <p:txBody>
          <a:bodyPr vert="horz" lIns="182880" tIns="91440" rIns="182880" bIns="91440" rtlCol="0" anchor="t">
            <a:noAutofit/>
          </a:bodyPr>
          <a:lstStyle/>
          <a:p>
            <a:r>
              <a:rPr lang="en-US" sz="5600" dirty="0"/>
              <a:t>This course introduces students to the </a:t>
            </a:r>
            <a:r>
              <a:rPr lang="en-US" sz="5200" dirty="0"/>
              <a:t>best practices in computer programming, </a:t>
            </a:r>
            <a:r>
              <a:rPr lang="en-US" sz="5200" dirty="0">
                <a:latin typeface="+mn-lt"/>
                <a:cs typeface="+mn-cs"/>
              </a:rPr>
              <a:t>application of advanced computer programming concepts and </a:t>
            </a:r>
            <a:r>
              <a:rPr lang="en-US" sz="5600" dirty="0"/>
              <a:t>introduces students to Java Script through the development of 2 projects and a capstone project. </a:t>
            </a:r>
            <a:endParaRPr lang="en-CA" sz="6400" dirty="0"/>
          </a:p>
          <a:p>
            <a:pPr marL="571500" indent="-571500">
              <a:buFont typeface="Arial" panose="020B0604020202020204" pitchFamily="34" charset="0"/>
              <a:buChar char="•"/>
            </a:pPr>
            <a:endParaRPr lang="en-US" sz="4800" dirty="0">
              <a:cs typeface="Calibri"/>
            </a:endParaRPr>
          </a:p>
          <a:p>
            <a:pPr marL="571500" indent="-571500">
              <a:buFont typeface="Arial" panose="020B0604020202020204" pitchFamily="34" charset="0"/>
              <a:buChar char="•"/>
            </a:pPr>
            <a:endParaRPr lang="en-US" sz="4800" dirty="0">
              <a:cs typeface="Calibri"/>
            </a:endParaRPr>
          </a:p>
        </p:txBody>
      </p:sp>
      <p:pic>
        <p:nvPicPr>
          <p:cNvPr id="8" name="Picture Placeholder 8">
            <a:extLst>
              <a:ext uri="{FF2B5EF4-FFF2-40B4-BE49-F238E27FC236}">
                <a16:creationId xmlns:a16="http://schemas.microsoft.com/office/drawing/2014/main" id="{B98A18D3-7A23-284F-A929-52731364B359}"/>
              </a:ext>
            </a:extLst>
          </p:cNvPr>
          <p:cNvPicPr>
            <a:picLocks noChangeAspect="1"/>
          </p:cNvPicPr>
          <p:nvPr/>
        </p:nvPicPr>
        <p:blipFill>
          <a:blip r:embed="rId3" cstate="print">
            <a:extLst>
              <a:ext uri="{28A0092B-C50C-407E-A947-70E740481C1C}">
                <a14:useLocalDpi xmlns:a14="http://schemas.microsoft.com/office/drawing/2010/main" val="0"/>
              </a:ext>
            </a:extLst>
          </a:blip>
          <a:srcRect l="7785" r="7785"/>
          <a:stretch>
            <a:fillRect/>
          </a:stretch>
        </p:blipFill>
        <p:spPr>
          <a:xfrm>
            <a:off x="14936275" y="3633256"/>
            <a:ext cx="8780476" cy="6933144"/>
          </a:xfrm>
          <a:prstGeom prst="rect">
            <a:avLst/>
          </a:prstGeom>
        </p:spPr>
      </p:pic>
    </p:spTree>
    <p:extLst>
      <p:ext uri="{BB962C8B-B14F-4D97-AF65-F5344CB8AC3E}">
        <p14:creationId xmlns:p14="http://schemas.microsoft.com/office/powerpoint/2010/main" val="959483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body" sz="half" idx="1"/>
          </p:nvPr>
        </p:nvSpPr>
        <p:spPr bwMode="auto">
          <a:xfrm>
            <a:off x="1689101" y="2557645"/>
            <a:ext cx="10318869" cy="9669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dirty="0"/>
              <a:t>Apply computer programming best practices, including documentation standards, naming conventions and security</a:t>
            </a:r>
            <a:endParaRPr lang="en-GB" sz="3600" dirty="0"/>
          </a:p>
          <a:p>
            <a:r>
              <a:rPr lang="en-US" sz="3600" dirty="0"/>
              <a:t>Utilize foundational computer programming concepts to build a simple function</a:t>
            </a:r>
            <a:endParaRPr lang="en-GB" sz="3600" dirty="0"/>
          </a:p>
          <a:p>
            <a:r>
              <a:rPr lang="en-US" sz="3600" dirty="0"/>
              <a:t>Utilize foundational computer programming concepts to build a simple looping structure</a:t>
            </a:r>
            <a:endParaRPr lang="en-GB" sz="3600" dirty="0"/>
          </a:p>
          <a:p>
            <a:r>
              <a:rPr lang="en-US" sz="3600" dirty="0"/>
              <a:t>Utilize foundational computer programming concepts to build a simple data structure</a:t>
            </a:r>
            <a:endParaRPr lang="en-GB" sz="3600" dirty="0"/>
          </a:p>
          <a:p>
            <a:r>
              <a:rPr lang="en-US" sz="3600" dirty="0"/>
              <a:t>Create, access, add to, and delete from array based data structures</a:t>
            </a:r>
            <a:endParaRPr lang="en-GB" sz="3600" dirty="0"/>
          </a:p>
        </p:txBody>
      </p:sp>
      <p:sp>
        <p:nvSpPr>
          <p:cNvPr id="6" name="Title 5">
            <a:extLst>
              <a:ext uri="{FF2B5EF4-FFF2-40B4-BE49-F238E27FC236}">
                <a16:creationId xmlns:a16="http://schemas.microsoft.com/office/drawing/2014/main" id="{73D7488F-908B-DF40-B20D-0895B71E5CD8}"/>
              </a:ext>
            </a:extLst>
          </p:cNvPr>
          <p:cNvSpPr>
            <a:spLocks noGrp="1"/>
          </p:cNvSpPr>
          <p:nvPr>
            <p:ph type="title"/>
          </p:nvPr>
        </p:nvSpPr>
        <p:spPr/>
        <p:txBody>
          <a:bodyPr>
            <a:normAutofit/>
          </a:bodyPr>
          <a:lstStyle/>
          <a:p>
            <a:pPr algn="l"/>
            <a:r>
              <a:rPr lang="en-US" sz="6600" dirty="0">
                <a:latin typeface="Calibri Light" panose="020F0302020204030204" pitchFamily="34" charset="0"/>
                <a:cs typeface="Calibri Light" panose="020F0302020204030204" pitchFamily="34" charset="0"/>
              </a:rPr>
              <a:t>FITC Focus Web Development Learning Outcomes </a:t>
            </a:r>
            <a:endParaRPr lang="en-US" sz="6600" dirty="0"/>
          </a:p>
        </p:txBody>
      </p:sp>
      <p:pic>
        <p:nvPicPr>
          <p:cNvPr id="7" name="Picture 6">
            <a:extLst>
              <a:ext uri="{FF2B5EF4-FFF2-40B4-BE49-F238E27FC236}">
                <a16:creationId xmlns:a16="http://schemas.microsoft.com/office/drawing/2014/main" id="{C9A80C6E-5553-8343-9EC9-3E87BF5E3B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90220" y="3662680"/>
            <a:ext cx="10919460" cy="727964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ourse Topics"/>
          <p:cNvSpPr txBox="1">
            <a:spLocks noGrp="1"/>
          </p:cNvSpPr>
          <p:nvPr>
            <p:ph type="title"/>
          </p:nvPr>
        </p:nvSpPr>
        <p:spPr>
          <a:xfrm>
            <a:off x="1689100" y="736600"/>
            <a:ext cx="21005800" cy="2286000"/>
          </a:xfrm>
          <a:prstGeom prst="rect">
            <a:avLst/>
          </a:prstGeom>
        </p:spPr>
        <p:txBody>
          <a:bodyPr>
            <a:normAutofit/>
          </a:bodyPr>
          <a:lstStyle/>
          <a:p>
            <a:pPr algn="l"/>
            <a:r>
              <a:rPr lang="en-US" sz="6600" dirty="0">
                <a:latin typeface="Calibri Light" panose="020F0302020204030204" pitchFamily="34" charset="0"/>
                <a:cs typeface="Calibri Light" panose="020F0302020204030204" pitchFamily="34" charset="0"/>
              </a:rPr>
              <a:t>Learning Outcomes (con’t) </a:t>
            </a:r>
          </a:p>
        </p:txBody>
      </p:sp>
      <p:sp>
        <p:nvSpPr>
          <p:cNvPr id="3" name="Rectangle 1"/>
          <p:cNvSpPr>
            <a:spLocks noGrp="1" noChangeArrowheads="1"/>
          </p:cNvSpPr>
          <p:nvPr>
            <p:ph type="body" sz="half" idx="1"/>
          </p:nvPr>
        </p:nvSpPr>
        <p:spPr bwMode="auto">
          <a:xfrm>
            <a:off x="1689100" y="2722015"/>
            <a:ext cx="11501120" cy="916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4000" dirty="0"/>
              <a:t>Select and apply more advanced computer programming concepts to program solutions to common programming challenges</a:t>
            </a:r>
            <a:endParaRPr lang="en-GB" sz="4000" dirty="0"/>
          </a:p>
          <a:p>
            <a:r>
              <a:rPr lang="en-US" sz="4000" dirty="0"/>
              <a:t>Explain fundamental programming language concepts and describe their purpose within a program</a:t>
            </a:r>
            <a:endParaRPr lang="en-GB" sz="4000" dirty="0"/>
          </a:p>
          <a:p>
            <a:r>
              <a:rPr lang="en-US" sz="4000" dirty="0"/>
              <a:t>Explain the fundamental concepts of JavaScript and its role in forming the functionality of a website</a:t>
            </a:r>
            <a:endParaRPr lang="en-GB" sz="4000" dirty="0"/>
          </a:p>
          <a:p>
            <a:r>
              <a:rPr lang="en-US" sz="4000" dirty="0"/>
              <a:t>Identify issues in a program and successfully apply problem-solving techniques to resolve issues</a:t>
            </a:r>
            <a:endParaRPr lang="en-GB" sz="4000" dirty="0"/>
          </a:p>
        </p:txBody>
      </p:sp>
      <p:pic>
        <p:nvPicPr>
          <p:cNvPr id="4" name="Picture 3">
            <a:extLst>
              <a:ext uri="{FF2B5EF4-FFF2-40B4-BE49-F238E27FC236}">
                <a16:creationId xmlns:a16="http://schemas.microsoft.com/office/drawing/2014/main" id="{A1193966-57B7-BE4C-B7B6-356024FD42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90220" y="3662680"/>
            <a:ext cx="10919460" cy="727964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urse Breakdown"/>
          <p:cNvSpPr txBox="1">
            <a:spLocks noGrp="1"/>
          </p:cNvSpPr>
          <p:nvPr>
            <p:ph type="title"/>
          </p:nvPr>
        </p:nvSpPr>
        <p:spPr>
          <a:xfrm>
            <a:off x="1444459" y="736599"/>
            <a:ext cx="21495082" cy="10391475"/>
          </a:xfrm>
          <a:prstGeom prst="rect">
            <a:avLst/>
          </a:prstGeom>
        </p:spPr>
        <p:txBody>
          <a:bodyPr>
            <a:normAutofit/>
          </a:bodyPr>
          <a:lstStyle/>
          <a:p>
            <a:r>
              <a:rPr b="0" dirty="0"/>
              <a:t>Course Breakdown</a:t>
            </a:r>
            <a:br>
              <a:rPr lang="en-US" b="0" dirty="0"/>
            </a:br>
            <a:r>
              <a:rPr lang="en-US" b="0" dirty="0"/>
              <a:t>Unit 1 Programming Fundamentals</a:t>
            </a:r>
            <a:endParaRPr b="0"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urse Breakdown"/>
          <p:cNvSpPr txBox="1">
            <a:spLocks noGrp="1"/>
          </p:cNvSpPr>
          <p:nvPr>
            <p:ph type="title"/>
          </p:nvPr>
        </p:nvSpPr>
        <p:spPr>
          <a:xfrm>
            <a:off x="1689100" y="736599"/>
            <a:ext cx="21005800" cy="9753121"/>
          </a:xfrm>
          <a:prstGeom prst="rect">
            <a:avLst/>
          </a:prstGeom>
        </p:spPr>
        <p:txBody>
          <a:bodyPr>
            <a:normAutofit/>
          </a:bodyPr>
          <a:lstStyle/>
          <a:p>
            <a:r>
              <a:rPr lang="en-US" b="0" dirty="0"/>
              <a:t>Unit 2 Development/Coding</a:t>
            </a:r>
            <a:endParaRPr b="0"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urse Breakdown"/>
          <p:cNvSpPr txBox="1">
            <a:spLocks noGrp="1"/>
          </p:cNvSpPr>
          <p:nvPr>
            <p:ph type="title"/>
          </p:nvPr>
        </p:nvSpPr>
        <p:spPr>
          <a:xfrm>
            <a:off x="1689100" y="736599"/>
            <a:ext cx="21005800" cy="9183777"/>
          </a:xfrm>
          <a:prstGeom prst="rect">
            <a:avLst/>
          </a:prstGeom>
        </p:spPr>
        <p:txBody>
          <a:bodyPr>
            <a:normAutofit/>
          </a:bodyPr>
          <a:lstStyle/>
          <a:p>
            <a:r>
              <a:rPr lang="en-US" b="0" dirty="0"/>
              <a:t>Unit 3 Building/Lab</a:t>
            </a:r>
            <a:endParaRPr b="0"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9F5E-1E49-1241-8788-4161597A1133}"/>
              </a:ext>
            </a:extLst>
          </p:cNvPr>
          <p:cNvSpPr>
            <a:spLocks noGrp="1"/>
          </p:cNvSpPr>
          <p:nvPr>
            <p:ph type="title"/>
          </p:nvPr>
        </p:nvSpPr>
        <p:spPr/>
        <p:txBody>
          <a:bodyPr/>
          <a:lstStyle/>
          <a:p>
            <a:pPr algn="l"/>
            <a:r>
              <a:rPr lang="en-US" dirty="0"/>
              <a:t>Gathering Time</a:t>
            </a:r>
          </a:p>
        </p:txBody>
      </p:sp>
      <p:pic>
        <p:nvPicPr>
          <p:cNvPr id="4" name="Content Placeholder 3">
            <a:extLst>
              <a:ext uri="{FF2B5EF4-FFF2-40B4-BE49-F238E27FC236}">
                <a16:creationId xmlns:a16="http://schemas.microsoft.com/office/drawing/2014/main" id="{875EF525-D60D-5B4D-BE55-1892EC972151}"/>
              </a:ext>
            </a:extLst>
          </p:cNvPr>
          <p:cNvPicPr>
            <a:picLocks noGrp="1" noChangeAspect="1"/>
          </p:cNvPicPr>
          <p:nvPr>
            <p:ph idx="1"/>
          </p:nvPr>
        </p:nvPicPr>
        <p:blipFill>
          <a:blip r:embed="rId3"/>
          <a:stretch>
            <a:fillRect/>
          </a:stretch>
        </p:blipFill>
        <p:spPr>
          <a:xfrm>
            <a:off x="2224297" y="4909588"/>
            <a:ext cx="8505166" cy="6354792"/>
          </a:xfrm>
          <a:prstGeom prst="rect">
            <a:avLst/>
          </a:prstGeom>
        </p:spPr>
      </p:pic>
      <p:sp>
        <p:nvSpPr>
          <p:cNvPr id="3" name="Rectangle 2">
            <a:extLst>
              <a:ext uri="{FF2B5EF4-FFF2-40B4-BE49-F238E27FC236}">
                <a16:creationId xmlns:a16="http://schemas.microsoft.com/office/drawing/2014/main" id="{08580E4B-1C38-FA42-A351-DDCAAE73D822}"/>
              </a:ext>
            </a:extLst>
          </p:cNvPr>
          <p:cNvSpPr/>
          <p:nvPr/>
        </p:nvSpPr>
        <p:spPr>
          <a:xfrm>
            <a:off x="11568344" y="4909588"/>
            <a:ext cx="12192000" cy="3477875"/>
          </a:xfrm>
          <a:prstGeom prst="rect">
            <a:avLst/>
          </a:prstGeom>
        </p:spPr>
        <p:txBody>
          <a:bodyPr anchor="t">
            <a:spAutoFit/>
          </a:bodyPr>
          <a:lstStyle/>
          <a:p>
            <a:pPr algn="l"/>
            <a:r>
              <a:rPr lang="en-CA" sz="4000" b="0" dirty="0">
                <a:latin typeface="Calibri" panose="020F0502020204030204" pitchFamily="34" charset="0"/>
                <a:cs typeface="Calibri" panose="020F0502020204030204" pitchFamily="34" charset="0"/>
              </a:rPr>
              <a:t>Gathering Time is a time for check-in.  </a:t>
            </a:r>
          </a:p>
          <a:p>
            <a:endParaRPr lang="en-CA" sz="4000" b="0" dirty="0">
              <a:latin typeface="Calibri" panose="020F0502020204030204" pitchFamily="34" charset="0"/>
              <a:cs typeface="Calibri" panose="020F0502020204030204" pitchFamily="34" charset="0"/>
            </a:endParaRPr>
          </a:p>
          <a:p>
            <a:pPr algn="l"/>
            <a:r>
              <a:rPr lang="en-CA" sz="4000" b="0" dirty="0">
                <a:latin typeface="Calibri" panose="020F0502020204030204" pitchFamily="34" charset="0"/>
                <a:cs typeface="Calibri" panose="020F0502020204030204" pitchFamily="34" charset="0"/>
              </a:rPr>
              <a:t>Grab a stone, if you have one. Everyone will have an opportunity to speak and to listen.  </a:t>
            </a:r>
          </a:p>
          <a:p>
            <a:endParaRPr lang="en-CA"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8526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9F5E-1E49-1241-8788-4161597A1133}"/>
              </a:ext>
            </a:extLst>
          </p:cNvPr>
          <p:cNvSpPr>
            <a:spLocks noGrp="1"/>
          </p:cNvSpPr>
          <p:nvPr>
            <p:ph type="title"/>
          </p:nvPr>
        </p:nvSpPr>
        <p:spPr/>
        <p:txBody>
          <a:bodyPr/>
          <a:lstStyle/>
          <a:p>
            <a:pPr algn="l"/>
            <a:r>
              <a:rPr lang="en-US" dirty="0"/>
              <a:t>Gathering Time</a:t>
            </a:r>
          </a:p>
        </p:txBody>
      </p:sp>
      <p:sp>
        <p:nvSpPr>
          <p:cNvPr id="5" name="Rectangle 4">
            <a:extLst>
              <a:ext uri="{FF2B5EF4-FFF2-40B4-BE49-F238E27FC236}">
                <a16:creationId xmlns:a16="http://schemas.microsoft.com/office/drawing/2014/main" id="{928C4EFD-3BEE-6B4C-A096-7A2478A92C38}"/>
              </a:ext>
            </a:extLst>
          </p:cNvPr>
          <p:cNvSpPr/>
          <p:nvPr/>
        </p:nvSpPr>
        <p:spPr>
          <a:xfrm>
            <a:off x="10991450" y="3824217"/>
            <a:ext cx="12192000" cy="8094524"/>
          </a:xfrm>
          <a:prstGeom prst="rect">
            <a:avLst/>
          </a:prstGeom>
        </p:spPr>
        <p:txBody>
          <a:bodyPr anchor="t">
            <a:spAutoFit/>
          </a:bodyPr>
          <a:lstStyle/>
          <a:p>
            <a:pPr algn="l"/>
            <a:r>
              <a:rPr lang="en-CA" sz="4000" b="0" dirty="0">
                <a:latin typeface="Calibri" panose="020F0502020204030204" pitchFamily="34" charset="0"/>
                <a:cs typeface="Calibri" panose="020F0502020204030204" pitchFamily="34" charset="0"/>
              </a:rPr>
              <a:t>Tell us about you (as much as you are comfortable). Here are some optional questions to help you get started:</a:t>
            </a:r>
          </a:p>
          <a:p>
            <a:pPr algn="l"/>
            <a:endParaRPr lang="en-CA" sz="4000" b="0" dirty="0">
              <a:latin typeface="Calibri" panose="020F0502020204030204" pitchFamily="34" charset="0"/>
              <a:cs typeface="Calibri" panose="020F0502020204030204" pitchFamily="34" charset="0"/>
            </a:endParaRPr>
          </a:p>
          <a:p>
            <a:pPr marL="571500" indent="-571500" algn="l">
              <a:buFont typeface="Arial"/>
              <a:buChar char="•"/>
            </a:pPr>
            <a:r>
              <a:rPr lang="en-CA" sz="4000" b="0" dirty="0">
                <a:latin typeface="Calibri" panose="020F0502020204030204" pitchFamily="34" charset="0"/>
                <a:cs typeface="Calibri" panose="020F0502020204030204" pitchFamily="34" charset="0"/>
              </a:rPr>
              <a:t>your name and your nation</a:t>
            </a:r>
          </a:p>
          <a:p>
            <a:pPr marL="571500" indent="-571500" algn="l">
              <a:buFont typeface="Arial"/>
              <a:buChar char="•"/>
            </a:pPr>
            <a:endParaRPr lang="en-CA" sz="4000" b="0" dirty="0">
              <a:latin typeface="Calibri" panose="020F0502020204030204" pitchFamily="34" charset="0"/>
              <a:cs typeface="Calibri" panose="020F0502020204030204" pitchFamily="34" charset="0"/>
            </a:endParaRPr>
          </a:p>
          <a:p>
            <a:pPr marL="571500" indent="-571500" algn="l">
              <a:buFont typeface="Arial"/>
              <a:buChar char="•"/>
            </a:pPr>
            <a:r>
              <a:rPr lang="en-CA" sz="4000" b="0" dirty="0">
                <a:latin typeface="Calibri" panose="020F0502020204030204" pitchFamily="34" charset="0"/>
                <a:cs typeface="Calibri" panose="020F0502020204030204" pitchFamily="34" charset="0"/>
              </a:rPr>
              <a:t>your expectations of this course</a:t>
            </a:r>
          </a:p>
          <a:p>
            <a:pPr marL="571500" indent="-571500" algn="l">
              <a:buFont typeface="Arial"/>
              <a:buChar char="•"/>
            </a:pPr>
            <a:endParaRPr lang="en-US" sz="4000" b="0" dirty="0">
              <a:latin typeface="Calibri" panose="020F0502020204030204" pitchFamily="34" charset="0"/>
              <a:cs typeface="Calibri" panose="020F0502020204030204" pitchFamily="34" charset="0"/>
            </a:endParaRPr>
          </a:p>
          <a:p>
            <a:pPr marL="571500" indent="-571500" algn="l">
              <a:buFont typeface="Arial"/>
              <a:buChar char="•"/>
            </a:pPr>
            <a:r>
              <a:rPr lang="en-US" sz="4000" b="0" dirty="0">
                <a:latin typeface="Calibri" panose="020F0502020204030204" pitchFamily="34" charset="0"/>
                <a:cs typeface="Calibri" panose="020F0502020204030204" pitchFamily="34" charset="0"/>
              </a:rPr>
              <a:t>your goal after the program has finished</a:t>
            </a:r>
          </a:p>
          <a:p>
            <a:pPr algn="l"/>
            <a:endParaRPr lang="en-US" sz="4000" b="0" dirty="0">
              <a:latin typeface="Calibri" panose="020F0502020204030204" pitchFamily="34" charset="0"/>
              <a:cs typeface="Calibri" panose="020F0502020204030204" pitchFamily="34" charset="0"/>
            </a:endParaRPr>
          </a:p>
          <a:p>
            <a:pPr marL="571500" indent="-571500" algn="l">
              <a:buFont typeface="Arial"/>
              <a:buChar char="•"/>
            </a:pPr>
            <a:r>
              <a:rPr lang="en-US" sz="4000" b="0" dirty="0">
                <a:latin typeface="Calibri" panose="020F0502020204030204" pitchFamily="34" charset="0"/>
                <a:cs typeface="Calibri" panose="020F0502020204030204" pitchFamily="34" charset="0"/>
              </a:rPr>
              <a:t> fun fact about you.</a:t>
            </a:r>
          </a:p>
          <a:p>
            <a:pPr algn="l"/>
            <a:endParaRPr lang="en-US" sz="4000" b="0" dirty="0">
              <a:latin typeface="Calibri" panose="020F0502020204030204" pitchFamily="34" charset="0"/>
              <a:cs typeface="Calibri" panose="020F0502020204030204" pitchFamily="34" charset="0"/>
            </a:endParaRPr>
          </a:p>
          <a:p>
            <a:pPr algn="l"/>
            <a:r>
              <a:rPr lang="en-US" sz="4000" b="0" dirty="0">
                <a:latin typeface="Calibri" panose="020F0502020204030204" pitchFamily="34" charset="0"/>
                <a:cs typeface="Calibri" panose="020F0502020204030204" pitchFamily="34" charset="0"/>
              </a:rPr>
              <a:t>*If you don’t want to share just pass the stone to the next person. </a:t>
            </a:r>
          </a:p>
        </p:txBody>
      </p:sp>
      <p:pic>
        <p:nvPicPr>
          <p:cNvPr id="6" name="Content Placeholder 3">
            <a:extLst>
              <a:ext uri="{FF2B5EF4-FFF2-40B4-BE49-F238E27FC236}">
                <a16:creationId xmlns:a16="http://schemas.microsoft.com/office/drawing/2014/main" id="{875EF525-D60D-5B4D-BE55-1892EC972151}"/>
              </a:ext>
            </a:extLst>
          </p:cNvPr>
          <p:cNvPicPr>
            <a:picLocks noChangeAspect="1"/>
          </p:cNvPicPr>
          <p:nvPr/>
        </p:nvPicPr>
        <p:blipFill>
          <a:blip r:embed="rId3"/>
          <a:stretch>
            <a:fillRect/>
          </a:stretch>
        </p:blipFill>
        <p:spPr>
          <a:xfrm>
            <a:off x="2224296" y="4909588"/>
            <a:ext cx="8102600" cy="6096000"/>
          </a:xfrm>
          <a:prstGeom prst="rect">
            <a:avLst/>
          </a:prstGeom>
        </p:spPr>
      </p:pic>
    </p:spTree>
    <p:extLst>
      <p:ext uri="{BB962C8B-B14F-4D97-AF65-F5344CB8AC3E}">
        <p14:creationId xmlns:p14="http://schemas.microsoft.com/office/powerpoint/2010/main" val="231904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image6.jpeg" descr="image6.jpeg"/>
          <p:cNvPicPr>
            <a:picLocks noGrp="1" noChangeAspect="1"/>
          </p:cNvPicPr>
          <p:nvPr>
            <p:ph type="pic" idx="13"/>
          </p:nvPr>
        </p:nvPicPr>
        <p:blipFill>
          <a:blip r:embed="rId3" cstate="screen">
            <a:extLst>
              <a:ext uri="{28A0092B-C50C-407E-A947-70E740481C1C}">
                <a14:useLocalDpi xmlns:a14="http://schemas.microsoft.com/office/drawing/2010/main"/>
              </a:ext>
            </a:extLst>
          </a:blip>
          <a:srcRect/>
          <a:stretch>
            <a:fillRect/>
          </a:stretch>
        </p:blipFill>
        <p:spPr>
          <a:xfrm>
            <a:off x="13746658" y="3669307"/>
            <a:ext cx="8884749" cy="8256986"/>
          </a:xfrm>
          <a:prstGeom prst="rect">
            <a:avLst/>
          </a:prstGeom>
        </p:spPr>
      </p:pic>
      <p:sp>
        <p:nvSpPr>
          <p:cNvPr id="258" name="Lesson Plan"/>
          <p:cNvSpPr txBox="1">
            <a:spLocks noGrp="1"/>
          </p:cNvSpPr>
          <p:nvPr>
            <p:ph type="title"/>
          </p:nvPr>
        </p:nvSpPr>
        <p:spPr>
          <a:prstGeom prst="rect">
            <a:avLst/>
          </a:prstGeom>
        </p:spPr>
        <p:txBody>
          <a:bodyPr>
            <a:normAutofit/>
          </a:bodyPr>
          <a:lstStyle/>
          <a:p>
            <a:pPr algn="l"/>
            <a:br>
              <a:rPr lang="en-CA" sz="6600" dirty="0">
                <a:latin typeface="Calibri Light" panose="020F0302020204030204" pitchFamily="34" charset="0"/>
                <a:cs typeface="Calibri Light" panose="020F0302020204030204" pitchFamily="34" charset="0"/>
              </a:rPr>
            </a:br>
            <a:r>
              <a:rPr sz="6600" dirty="0">
                <a:latin typeface="Calibri Light" panose="020F0302020204030204" pitchFamily="34" charset="0"/>
                <a:cs typeface="Calibri Light" panose="020F0302020204030204" pitchFamily="34" charset="0"/>
              </a:rPr>
              <a:t>Lesson </a:t>
            </a:r>
            <a:r>
              <a:rPr lang="en-CA" sz="6600" dirty="0">
                <a:latin typeface="Calibri Light" panose="020F0302020204030204" pitchFamily="34" charset="0"/>
                <a:cs typeface="Calibri Light" panose="020F0302020204030204" pitchFamily="34" charset="0"/>
              </a:rPr>
              <a:t>Topics</a:t>
            </a:r>
            <a:endParaRPr sz="6600" dirty="0">
              <a:latin typeface="Calibri Light" panose="020F0302020204030204" pitchFamily="34" charset="0"/>
              <a:cs typeface="Calibri Light" panose="020F0302020204030204" pitchFamily="34" charset="0"/>
            </a:endParaRPr>
          </a:p>
        </p:txBody>
      </p:sp>
      <p:sp>
        <p:nvSpPr>
          <p:cNvPr id="259" name="The web and the Internet…"/>
          <p:cNvSpPr txBox="1">
            <a:spLocks noGrp="1"/>
          </p:cNvSpPr>
          <p:nvPr>
            <p:ph type="body" sz="half" idx="1"/>
          </p:nvPr>
        </p:nvSpPr>
        <p:spPr>
          <a:xfrm>
            <a:off x="1689100" y="3233617"/>
            <a:ext cx="10738743" cy="8636000"/>
          </a:xfrm>
          <a:prstGeom prst="rect">
            <a:avLst/>
          </a:prstGeom>
        </p:spPr>
        <p:txBody>
          <a:bodyPr>
            <a:normAutofit/>
          </a:bodyPr>
          <a:lstStyle/>
          <a:p>
            <a:pPr lvl="0"/>
            <a:r>
              <a:rPr lang="en-CA" sz="4000" dirty="0"/>
              <a:t>Schedule</a:t>
            </a:r>
          </a:p>
          <a:p>
            <a:pPr lvl="0"/>
            <a:r>
              <a:rPr lang="en-CA" sz="4000" dirty="0"/>
              <a:t>Capstone and Projects Overview</a:t>
            </a:r>
            <a:endParaRPr lang="en-GB" sz="4000" dirty="0"/>
          </a:p>
          <a:p>
            <a:pPr lvl="0"/>
            <a:r>
              <a:rPr lang="en-CA" sz="4000" dirty="0"/>
              <a:t>A Brief Introduction to Programming</a:t>
            </a:r>
            <a:endParaRPr lang="en-GB" sz="4000" dirty="0"/>
          </a:p>
          <a:p>
            <a:pPr lvl="0"/>
            <a:r>
              <a:rPr lang="en-CA" sz="4000" dirty="0"/>
              <a:t>Programming Paradigms</a:t>
            </a:r>
            <a:endParaRPr lang="en-GB" sz="4000" dirty="0"/>
          </a:p>
          <a:p>
            <a:pPr lvl="0"/>
            <a:r>
              <a:rPr lang="en-CA" sz="4000" dirty="0"/>
              <a:t>JavaScript’s Prominence</a:t>
            </a:r>
            <a:endParaRPr lang="en-GB" sz="4000" dirty="0"/>
          </a:p>
          <a:p>
            <a:pPr lvl="0"/>
            <a:r>
              <a:rPr lang="en-CA" sz="4000" dirty="0"/>
              <a:t>Problem Domains</a:t>
            </a:r>
            <a:endParaRPr lang="en-GB" sz="4000" dirty="0"/>
          </a:p>
          <a:p>
            <a:pPr lvl="0"/>
            <a:r>
              <a:rPr lang="en-CA" sz="4000" dirty="0"/>
              <a:t>JavaScript/HMTL/CSS Intro</a:t>
            </a:r>
            <a:endParaRPr lang="en-GB" sz="4000"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Capstone Project</a:t>
            </a:r>
          </a:p>
        </p:txBody>
      </p:sp>
      <p:sp>
        <p:nvSpPr>
          <p:cNvPr id="3" name="Text Placeholder 2"/>
          <p:cNvSpPr>
            <a:spLocks noGrp="1"/>
          </p:cNvSpPr>
          <p:nvPr>
            <p:ph type="body" idx="1"/>
          </p:nvPr>
        </p:nvSpPr>
        <p:spPr/>
        <p:txBody>
          <a:bodyPr/>
          <a:lstStyle/>
          <a:p>
            <a:pPr algn="ctr"/>
            <a:r>
              <a:rPr lang="en-CA" dirty="0"/>
              <a:t>JavaScript Programmed Web Application</a:t>
            </a:r>
          </a:p>
          <a:p>
            <a:endParaRPr lang="en-CA" dirty="0"/>
          </a:p>
        </p:txBody>
      </p:sp>
    </p:spTree>
    <p:extLst>
      <p:ext uri="{BB962C8B-B14F-4D97-AF65-F5344CB8AC3E}">
        <p14:creationId xmlns:p14="http://schemas.microsoft.com/office/powerpoint/2010/main" val="1620506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4A8C-5FC5-D547-A894-53B4C5FFCDA5}"/>
              </a:ext>
            </a:extLst>
          </p:cNvPr>
          <p:cNvSpPr>
            <a:spLocks noGrp="1"/>
          </p:cNvSpPr>
          <p:nvPr>
            <p:ph type="title"/>
          </p:nvPr>
        </p:nvSpPr>
        <p:spPr/>
        <p:txBody>
          <a:bodyPr>
            <a:normAutofit/>
          </a:bodyPr>
          <a:lstStyle/>
          <a:p>
            <a:pPr>
              <a:spcBef>
                <a:spcPts val="2000"/>
              </a:spcBef>
            </a:pPr>
            <a:r>
              <a:rPr lang="en-US" dirty="0"/>
              <a:t>                       </a:t>
            </a:r>
            <a:r>
              <a:rPr lang="en-US" dirty="0">
                <a:cs typeface="Calibri Light"/>
              </a:rPr>
              <a:t>ACKNOWLEDGMENT </a:t>
            </a:r>
          </a:p>
          <a:p>
            <a:endParaRPr lang="en-US" dirty="0"/>
          </a:p>
        </p:txBody>
      </p:sp>
      <p:sp>
        <p:nvSpPr>
          <p:cNvPr id="3" name="Content Placeholder 2">
            <a:extLst>
              <a:ext uri="{FF2B5EF4-FFF2-40B4-BE49-F238E27FC236}">
                <a16:creationId xmlns:a16="http://schemas.microsoft.com/office/drawing/2014/main" id="{7E4E0314-C3D9-144F-BC14-E73EA9892807}"/>
              </a:ext>
            </a:extLst>
          </p:cNvPr>
          <p:cNvSpPr>
            <a:spLocks noGrp="1"/>
          </p:cNvSpPr>
          <p:nvPr>
            <p:ph idx="1"/>
          </p:nvPr>
        </p:nvSpPr>
        <p:spPr>
          <a:xfrm>
            <a:off x="597162" y="4105470"/>
            <a:ext cx="22915980" cy="8845420"/>
          </a:xfrm>
        </p:spPr>
        <p:txBody>
          <a:bodyPr vert="horz" lIns="182880" tIns="91440" rIns="182880" bIns="91440" rtlCol="0" anchor="t">
            <a:normAutofit/>
          </a:bodyPr>
          <a:lstStyle/>
          <a:p>
            <a:pPr marL="0" indent="0" algn="ctr">
              <a:buNone/>
            </a:pPr>
            <a:r>
              <a:rPr lang="en-CA" i="1" dirty="0"/>
              <a:t>We walk gently as a guest working on the unceded homelands of </a:t>
            </a:r>
            <a:endParaRPr lang="en-US" dirty="0"/>
          </a:p>
          <a:p>
            <a:pPr marL="0" indent="0" algn="ctr">
              <a:buNone/>
            </a:pPr>
            <a:r>
              <a:rPr lang="en-CA" i="1" dirty="0"/>
              <a:t>         Coast Salish Peoples, the traditional territories of the Squamish, </a:t>
            </a:r>
            <a:r>
              <a:rPr lang="en-CA" i="1" dirty="0" err="1"/>
              <a:t>Musqueam</a:t>
            </a:r>
            <a:r>
              <a:rPr lang="en-CA" i="1" dirty="0"/>
              <a:t> and </a:t>
            </a:r>
            <a:r>
              <a:rPr lang="en-CA" i="1" dirty="0" err="1"/>
              <a:t>TsleilWaututh</a:t>
            </a:r>
            <a:r>
              <a:rPr lang="en-CA" i="1" dirty="0"/>
              <a:t> First Nations. </a:t>
            </a:r>
            <a:endParaRPr lang="en-US" dirty="0"/>
          </a:p>
          <a:p>
            <a:pPr marL="0" indent="0" algn="ctr">
              <a:lnSpc>
                <a:spcPct val="100000"/>
              </a:lnSpc>
              <a:spcBef>
                <a:spcPts val="0"/>
              </a:spcBef>
              <a:buNone/>
            </a:pPr>
            <a:endParaRPr lang="en-US" dirty="0">
              <a:cs typeface="Calibri"/>
            </a:endParaRPr>
          </a:p>
          <a:p>
            <a:pPr marL="0" indent="0" algn="ctr">
              <a:lnSpc>
                <a:spcPct val="100000"/>
              </a:lnSpc>
              <a:spcBef>
                <a:spcPts val="0"/>
              </a:spcBef>
              <a:buNone/>
            </a:pPr>
            <a:endParaRPr lang="en-US" dirty="0">
              <a:cs typeface="Calibri"/>
            </a:endParaRPr>
          </a:p>
          <a:p>
            <a:pPr marL="0" indent="0" algn="ctr">
              <a:lnSpc>
                <a:spcPct val="100000"/>
              </a:lnSpc>
              <a:spcBef>
                <a:spcPts val="0"/>
              </a:spcBef>
              <a:buNone/>
            </a:pPr>
            <a:r>
              <a:rPr lang="en-US" dirty="0">
                <a:cs typeface="Calibri"/>
              </a:rPr>
              <a:t>We acknowledge the traditional lands of this Nation and it is with gratitude that we now work, learn, and stay here as your guest. </a:t>
            </a:r>
          </a:p>
          <a:p>
            <a:pPr marL="0" indent="0" algn="ctr">
              <a:buNone/>
            </a:pPr>
            <a:endParaRPr lang="en-US" dirty="0">
              <a:cs typeface="Calibri"/>
            </a:endParaRPr>
          </a:p>
          <a:p>
            <a:pPr marL="0" indent="0">
              <a:buNone/>
            </a:pPr>
            <a:endParaRPr lang="en-US" dirty="0">
              <a:cs typeface="Calibri"/>
            </a:endParaRPr>
          </a:p>
        </p:txBody>
      </p:sp>
      <p:pic>
        <p:nvPicPr>
          <p:cNvPr id="4" name="Picture 4" descr="Picture 4">
            <a:extLst>
              <a:ext uri="{FF2B5EF4-FFF2-40B4-BE49-F238E27FC236}">
                <a16:creationId xmlns:a16="http://schemas.microsoft.com/office/drawing/2014/main" id="{572A6D22-017C-8F40-9273-1FE21DCD0C7C}"/>
              </a:ext>
            </a:extLst>
          </p:cNvPr>
          <p:cNvPicPr>
            <a:picLocks noChangeAspect="1"/>
          </p:cNvPicPr>
          <p:nvPr/>
        </p:nvPicPr>
        <p:blipFill>
          <a:blip r:embed="rId3">
            <a:alphaModFix amt="50000"/>
          </a:blip>
          <a:stretch>
            <a:fillRect/>
          </a:stretch>
        </p:blipFill>
        <p:spPr>
          <a:xfrm>
            <a:off x="633326" y="12019391"/>
            <a:ext cx="3564140" cy="1117929"/>
          </a:xfrm>
          <a:prstGeom prst="rect">
            <a:avLst/>
          </a:prstGeom>
          <a:ln w="12700">
            <a:miter lim="400000"/>
          </a:ln>
        </p:spPr>
      </p:pic>
    </p:spTree>
    <p:extLst>
      <p:ext uri="{BB962C8B-B14F-4D97-AF65-F5344CB8AC3E}">
        <p14:creationId xmlns:p14="http://schemas.microsoft.com/office/powerpoint/2010/main" val="1285282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website.png"/>
          <p:cNvPicPr>
            <a:picLocks noGrp="1" noChangeAspect="1"/>
          </p:cNvPicPr>
          <p:nvPr>
            <p:ph type="pic" idx="13"/>
          </p:nvPr>
        </p:nvPicPr>
        <p:blipFill>
          <a:blip r:embed="rId3" cstate="screen">
            <a:extLst>
              <a:ext uri="{28A0092B-C50C-407E-A947-70E740481C1C}">
                <a14:useLocalDpi xmlns:a14="http://schemas.microsoft.com/office/drawing/2010/main"/>
              </a:ext>
            </a:extLst>
          </a:blip>
          <a:srcRect/>
          <a:stretch>
            <a:fillRect/>
          </a:stretch>
        </p:blipFill>
        <p:spPr>
          <a:xfrm>
            <a:off x="12504476" y="4219474"/>
            <a:ext cx="10434579" cy="6959278"/>
          </a:xfrm>
          <a:prstGeom prst="rect">
            <a:avLst/>
          </a:prstGeom>
        </p:spPr>
      </p:pic>
      <p:sp>
        <p:nvSpPr>
          <p:cNvPr id="242" name="Capstone"/>
          <p:cNvSpPr txBox="1">
            <a:spLocks noGrp="1"/>
          </p:cNvSpPr>
          <p:nvPr>
            <p:ph type="title"/>
          </p:nvPr>
        </p:nvSpPr>
        <p:spPr>
          <a:prstGeom prst="rect">
            <a:avLst/>
          </a:prstGeom>
        </p:spPr>
        <p:txBody>
          <a:bodyPr/>
          <a:lstStyle/>
          <a:p>
            <a:r>
              <a:t>Capstone</a:t>
            </a:r>
          </a:p>
        </p:txBody>
      </p:sp>
      <p:sp>
        <p:nvSpPr>
          <p:cNvPr id="243" name="Starting today, you are going to build a website using over the next two weeks…"/>
          <p:cNvSpPr txBox="1">
            <a:spLocks noGrp="1"/>
          </p:cNvSpPr>
          <p:nvPr>
            <p:ph type="body" sz="half" idx="1"/>
          </p:nvPr>
        </p:nvSpPr>
        <p:spPr>
          <a:prstGeom prst="rect">
            <a:avLst/>
          </a:prstGeom>
        </p:spPr>
        <p:txBody>
          <a:bodyPr>
            <a:normAutofit/>
          </a:bodyPr>
          <a:lstStyle/>
          <a:p>
            <a:pPr marL="705485" indent="-705485"/>
            <a:r>
              <a:rPr lang="en-US" dirty="0"/>
              <a:t>You will be building a JavaScript powered Web Application</a:t>
            </a:r>
          </a:p>
          <a:p>
            <a:pPr marL="705485" indent="-705485"/>
            <a:r>
              <a:rPr lang="en-CA" dirty="0"/>
              <a:t>You will be programming your Web Based Application in JavaScript. HTML and CSS will be used to build the User Interface</a:t>
            </a:r>
          </a:p>
          <a:p>
            <a:pPr marL="0" indent="0">
              <a:buNone/>
            </a:pPr>
            <a:endParaRPr dirty="0"/>
          </a:p>
        </p:txBody>
      </p:sp>
      <p:sp>
        <p:nvSpPr>
          <p:cNvPr id="2" name="TextBox 1">
            <a:extLst>
              <a:ext uri="{FF2B5EF4-FFF2-40B4-BE49-F238E27FC236}">
                <a16:creationId xmlns:a16="http://schemas.microsoft.com/office/drawing/2014/main" id="{87ACBF0C-A5CA-4851-8573-541D3E4780F0}"/>
              </a:ext>
            </a:extLst>
          </p:cNvPr>
          <p:cNvSpPr txBox="1"/>
          <p:nvPr/>
        </p:nvSpPr>
        <p:spPr>
          <a:xfrm>
            <a:off x="17318337" y="11459361"/>
            <a:ext cx="81726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latin typeface="Calibri" panose="020F0502020204030204" pitchFamily="34" charset="0"/>
                <a:cs typeface="Calibri" panose="020F0502020204030204" pitchFamily="34" charset="0"/>
              </a:rPr>
              <a:t>Jo</a:t>
            </a:r>
            <a:endParaRPr lang="en-US" sz="4000" b="1" i="0" u="none" strike="noStrike" cap="none" spc="0" baseline="0" dirty="0">
              <a:solidFill>
                <a:srgbClr val="000000"/>
              </a:solidFill>
              <a:latin typeface="Calibri" panose="020F0502020204030204" pitchFamily="34" charset="0"/>
              <a:cs typeface="Calibri" panose="020F0502020204030204" pitchFamily="34"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apstone"/>
          <p:cNvSpPr txBox="1">
            <a:spLocks noGrp="1"/>
          </p:cNvSpPr>
          <p:nvPr>
            <p:ph type="title"/>
          </p:nvPr>
        </p:nvSpPr>
        <p:spPr>
          <a:prstGeom prst="rect">
            <a:avLst/>
          </a:prstGeom>
        </p:spPr>
        <p:txBody>
          <a:bodyPr/>
          <a:lstStyle/>
          <a:p>
            <a:r>
              <a:t>Capstone</a:t>
            </a:r>
          </a:p>
        </p:txBody>
      </p:sp>
      <p:sp>
        <p:nvSpPr>
          <p:cNvPr id="247" name="You will be building your website using HTML and CSS and (maybe) a little JavaScript…"/>
          <p:cNvSpPr txBox="1">
            <a:spLocks noGrp="1"/>
          </p:cNvSpPr>
          <p:nvPr>
            <p:ph type="body" sz="half" idx="1"/>
          </p:nvPr>
        </p:nvSpPr>
        <p:spPr>
          <a:prstGeom prst="rect">
            <a:avLst/>
          </a:prstGeom>
        </p:spPr>
        <p:txBody>
          <a:bodyPr>
            <a:normAutofit/>
          </a:bodyPr>
          <a:lstStyle/>
          <a:p>
            <a:r>
              <a:rPr lang="en-CA" dirty="0"/>
              <a:t>You will have the opportunity to work on your application in the last two weeks of the course</a:t>
            </a:r>
          </a:p>
          <a:p>
            <a:r>
              <a:rPr lang="en-CA" dirty="0"/>
              <a:t>On the last day you will be sharing your Web App with the class.</a:t>
            </a:r>
          </a:p>
          <a:p>
            <a:r>
              <a:rPr lang="en-CA" dirty="0"/>
              <a:t>When you present your App to the class, you will be sharing your programming journey with the class.</a:t>
            </a:r>
            <a:endParaRPr dirty="0"/>
          </a:p>
        </p:txBody>
      </p:sp>
      <p:pic>
        <p:nvPicPr>
          <p:cNvPr id="7" name="Picture 6">
            <a:extLst>
              <a:ext uri="{FF2B5EF4-FFF2-40B4-BE49-F238E27FC236}">
                <a16:creationId xmlns:a16="http://schemas.microsoft.com/office/drawing/2014/main" id="{B29010FC-04E7-4849-913C-F636400611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01223" y="3876040"/>
            <a:ext cx="11193780" cy="7462520"/>
          </a:xfrm>
          <a:prstGeom prst="rect">
            <a:avLst/>
          </a:prstGeom>
        </p:spPr>
      </p:pic>
      <p:sp>
        <p:nvSpPr>
          <p:cNvPr id="8" name="TextBox 7">
            <a:extLst>
              <a:ext uri="{FF2B5EF4-FFF2-40B4-BE49-F238E27FC236}">
                <a16:creationId xmlns:a16="http://schemas.microsoft.com/office/drawing/2014/main" id="{AAF97803-6EDF-6646-A008-E0F34340C776}"/>
              </a:ext>
            </a:extLst>
          </p:cNvPr>
          <p:cNvSpPr txBox="1"/>
          <p:nvPr/>
        </p:nvSpPr>
        <p:spPr>
          <a:xfrm>
            <a:off x="17920417" y="11473855"/>
            <a:ext cx="95539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Neue"/>
              </a:rPr>
              <a:t>Dan</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apstone"/>
          <p:cNvSpPr txBox="1">
            <a:spLocks noGrp="1"/>
          </p:cNvSpPr>
          <p:nvPr>
            <p:ph type="title"/>
          </p:nvPr>
        </p:nvSpPr>
        <p:spPr>
          <a:prstGeom prst="rect">
            <a:avLst/>
          </a:prstGeom>
        </p:spPr>
        <p:txBody>
          <a:bodyPr/>
          <a:lstStyle/>
          <a:p>
            <a:r>
              <a:rPr lang="en-US" dirty="0"/>
              <a:t>Unit Projects</a:t>
            </a:r>
            <a:endParaRPr dirty="0"/>
          </a:p>
        </p:txBody>
      </p:sp>
      <p:sp>
        <p:nvSpPr>
          <p:cNvPr id="247" name="You will be building your website using HTML and CSS and (maybe) a little JavaScript…"/>
          <p:cNvSpPr txBox="1">
            <a:spLocks noGrp="1"/>
          </p:cNvSpPr>
          <p:nvPr>
            <p:ph type="body" sz="half" idx="1"/>
          </p:nvPr>
        </p:nvSpPr>
        <p:spPr>
          <a:prstGeom prst="rect">
            <a:avLst/>
          </a:prstGeom>
        </p:spPr>
        <p:txBody>
          <a:bodyPr>
            <a:normAutofit/>
          </a:bodyPr>
          <a:lstStyle/>
          <a:p>
            <a:r>
              <a:rPr lang="en-US" dirty="0"/>
              <a:t>This course is divided into three Units</a:t>
            </a:r>
          </a:p>
          <a:p>
            <a:r>
              <a:rPr lang="en-US" dirty="0"/>
              <a:t>The First Unit is the Foundations of JavaScript</a:t>
            </a:r>
          </a:p>
          <a:p>
            <a:r>
              <a:rPr lang="en-US" dirty="0"/>
              <a:t>The Second Unit is Developing with JavaScript</a:t>
            </a:r>
          </a:p>
          <a:p>
            <a:r>
              <a:rPr lang="en-US" dirty="0"/>
              <a:t>The Third Unit is the Capstone</a:t>
            </a:r>
            <a:endParaRPr dirty="0"/>
          </a:p>
        </p:txBody>
      </p:sp>
      <p:pic>
        <p:nvPicPr>
          <p:cNvPr id="7" name="rawpixel-665349-unsplash.jpg">
            <a:extLst>
              <a:ext uri="{FF2B5EF4-FFF2-40B4-BE49-F238E27FC236}">
                <a16:creationId xmlns:a16="http://schemas.microsoft.com/office/drawing/2014/main" id="{0A1D5077-2C55-344C-B7CD-C4BD58D35DEA}"/>
              </a:ext>
            </a:extLst>
          </p:cNvPr>
          <p:cNvPicPr>
            <a:picLocks/>
          </p:cNvPicPr>
          <p:nvPr/>
        </p:nvPicPr>
        <p:blipFill>
          <a:blip r:embed="rId2" cstate="screen">
            <a:extLst>
              <a:ext uri="{28A0092B-C50C-407E-A947-70E740481C1C}">
                <a14:useLocalDpi xmlns:a14="http://schemas.microsoft.com/office/drawing/2010/main"/>
              </a:ext>
            </a:extLst>
          </a:blip>
          <a:stretch>
            <a:fillRect/>
          </a:stretch>
        </p:blipFill>
        <p:spPr>
          <a:xfrm>
            <a:off x="12723243" y="4350146"/>
            <a:ext cx="10341927" cy="689548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apstone"/>
          <p:cNvSpPr txBox="1">
            <a:spLocks noGrp="1"/>
          </p:cNvSpPr>
          <p:nvPr>
            <p:ph type="title"/>
          </p:nvPr>
        </p:nvSpPr>
        <p:spPr>
          <a:prstGeom prst="rect">
            <a:avLst/>
          </a:prstGeom>
        </p:spPr>
        <p:txBody>
          <a:bodyPr/>
          <a:lstStyle/>
          <a:p>
            <a:r>
              <a:rPr lang="en-US" dirty="0"/>
              <a:t>Unit Projects</a:t>
            </a:r>
            <a:endParaRPr dirty="0"/>
          </a:p>
        </p:txBody>
      </p:sp>
      <p:sp>
        <p:nvSpPr>
          <p:cNvPr id="247" name="You will be building your website using HTML and CSS and (maybe) a little JavaScript…"/>
          <p:cNvSpPr txBox="1">
            <a:spLocks noGrp="1"/>
          </p:cNvSpPr>
          <p:nvPr>
            <p:ph type="body" sz="half" idx="1"/>
          </p:nvPr>
        </p:nvSpPr>
        <p:spPr>
          <a:prstGeom prst="rect">
            <a:avLst/>
          </a:prstGeom>
        </p:spPr>
        <p:txBody>
          <a:bodyPr>
            <a:normAutofit/>
          </a:bodyPr>
          <a:lstStyle/>
          <a:p>
            <a:r>
              <a:rPr lang="en-US" dirty="0"/>
              <a:t>Each Unit is two weeks long</a:t>
            </a:r>
          </a:p>
          <a:p>
            <a:r>
              <a:rPr lang="en-US" dirty="0"/>
              <a:t>Unit 1 and Unit 2 conclude with a Unit Project</a:t>
            </a:r>
          </a:p>
          <a:p>
            <a:r>
              <a:rPr lang="en-US" dirty="0"/>
              <a:t>Unit 3 is developing, debugging and presenting the final Capstone project</a:t>
            </a:r>
            <a:endParaRPr dirty="0"/>
          </a:p>
        </p:txBody>
      </p:sp>
      <p:pic>
        <p:nvPicPr>
          <p:cNvPr id="7" name="rawpixel-665349-unsplash.jpg">
            <a:extLst>
              <a:ext uri="{FF2B5EF4-FFF2-40B4-BE49-F238E27FC236}">
                <a16:creationId xmlns:a16="http://schemas.microsoft.com/office/drawing/2014/main" id="{9E84A203-E6A0-E54C-8F6E-81EA8F493CF2}"/>
              </a:ext>
            </a:extLst>
          </p:cNvPr>
          <p:cNvPicPr>
            <a:picLocks/>
          </p:cNvPicPr>
          <p:nvPr/>
        </p:nvPicPr>
        <p:blipFill>
          <a:blip r:embed="rId2" cstate="screen">
            <a:extLst>
              <a:ext uri="{28A0092B-C50C-407E-A947-70E740481C1C}">
                <a14:useLocalDpi xmlns:a14="http://schemas.microsoft.com/office/drawing/2010/main"/>
              </a:ext>
            </a:extLst>
          </a:blip>
          <a:stretch>
            <a:fillRect/>
          </a:stretch>
        </p:blipFill>
        <p:spPr>
          <a:xfrm>
            <a:off x="12723243" y="4350146"/>
            <a:ext cx="10341927" cy="689548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apstone"/>
          <p:cNvSpPr txBox="1">
            <a:spLocks noGrp="1"/>
          </p:cNvSpPr>
          <p:nvPr>
            <p:ph type="title"/>
          </p:nvPr>
        </p:nvSpPr>
        <p:spPr>
          <a:prstGeom prst="rect">
            <a:avLst/>
          </a:prstGeom>
        </p:spPr>
        <p:txBody>
          <a:bodyPr/>
          <a:lstStyle/>
          <a:p>
            <a:r>
              <a:rPr lang="en-US" dirty="0"/>
              <a:t>Unit Projects</a:t>
            </a:r>
            <a:endParaRPr dirty="0"/>
          </a:p>
        </p:txBody>
      </p:sp>
      <p:sp>
        <p:nvSpPr>
          <p:cNvPr id="247" name="You will be building your website using HTML and CSS and (maybe) a little JavaScript…"/>
          <p:cNvSpPr txBox="1">
            <a:spLocks noGrp="1"/>
          </p:cNvSpPr>
          <p:nvPr>
            <p:ph type="body" sz="half" idx="1"/>
          </p:nvPr>
        </p:nvSpPr>
        <p:spPr>
          <a:prstGeom prst="rect">
            <a:avLst/>
          </a:prstGeom>
        </p:spPr>
        <p:txBody>
          <a:bodyPr>
            <a:normAutofit/>
          </a:bodyPr>
          <a:lstStyle/>
          <a:p>
            <a:r>
              <a:rPr lang="en-US" dirty="0"/>
              <a:t>There will be lab time built into both Unit 1 and Unit 2</a:t>
            </a:r>
          </a:p>
          <a:p>
            <a:r>
              <a:rPr lang="en-US" dirty="0"/>
              <a:t>The lab time will be your time to work on the Unit Projects</a:t>
            </a:r>
          </a:p>
          <a:p>
            <a:r>
              <a:rPr lang="en-US" dirty="0"/>
              <a:t>You will present your Unit Projects on the last day of the Unit </a:t>
            </a:r>
            <a:endParaRPr dirty="0"/>
          </a:p>
        </p:txBody>
      </p:sp>
      <p:pic>
        <p:nvPicPr>
          <p:cNvPr id="7" name="rawpixel-665349-unsplash.jpg">
            <a:extLst>
              <a:ext uri="{FF2B5EF4-FFF2-40B4-BE49-F238E27FC236}">
                <a16:creationId xmlns:a16="http://schemas.microsoft.com/office/drawing/2014/main" id="{BADA9558-4D20-EF4E-B905-68B2C6B3438A}"/>
              </a:ext>
            </a:extLst>
          </p:cNvPr>
          <p:cNvPicPr>
            <a:picLocks/>
          </p:cNvPicPr>
          <p:nvPr/>
        </p:nvPicPr>
        <p:blipFill>
          <a:blip r:embed="rId2" cstate="screen">
            <a:extLst>
              <a:ext uri="{28A0092B-C50C-407E-A947-70E740481C1C}">
                <a14:useLocalDpi xmlns:a14="http://schemas.microsoft.com/office/drawing/2010/main"/>
              </a:ext>
            </a:extLst>
          </a:blip>
          <a:stretch>
            <a:fillRect/>
          </a:stretch>
        </p:blipFill>
        <p:spPr>
          <a:xfrm>
            <a:off x="12723243" y="4350146"/>
            <a:ext cx="10341927" cy="689548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far-side-stranded.jpg" descr="A person sitting at a table using a computer&#10;&#10;Description generated with high confidence"/>
          <p:cNvPicPr>
            <a:picLocks noGrp="1"/>
          </p:cNvPicPr>
          <p:nvPr>
            <p:ph type="pic" idx="13"/>
          </p:nvPr>
        </p:nvPicPr>
        <p:blipFill>
          <a:blip r:embed="rId3" cstate="screen">
            <a:extLst>
              <a:ext uri="{28A0092B-C50C-407E-A947-70E740481C1C}">
                <a14:useLocalDpi xmlns:a14="http://schemas.microsoft.com/office/drawing/2010/main"/>
              </a:ext>
            </a:extLst>
          </a:blip>
          <a:srcRect/>
          <a:stretch>
            <a:fillRect/>
          </a:stretch>
        </p:blipFill>
        <p:spPr>
          <a:xfrm>
            <a:off x="14536715" y="4875507"/>
            <a:ext cx="8647822" cy="6239382"/>
          </a:xfrm>
          <a:prstGeom prst="rect">
            <a:avLst/>
          </a:prstGeom>
        </p:spPr>
      </p:pic>
      <p:sp>
        <p:nvSpPr>
          <p:cNvPr id="262" name="Before We Get Started"/>
          <p:cNvSpPr txBox="1">
            <a:spLocks noGrp="1"/>
          </p:cNvSpPr>
          <p:nvPr>
            <p:ph type="title"/>
          </p:nvPr>
        </p:nvSpPr>
        <p:spPr>
          <a:prstGeom prst="rect">
            <a:avLst/>
          </a:prstGeom>
        </p:spPr>
        <p:txBody>
          <a:bodyPr/>
          <a:lstStyle/>
          <a:p>
            <a:r>
              <a:rPr lang="en-CA" dirty="0"/>
              <a:t>Additional Course Information</a:t>
            </a:r>
            <a:endParaRPr dirty="0"/>
          </a:p>
        </p:txBody>
      </p:sp>
      <p:sp>
        <p:nvSpPr>
          <p:cNvPr id="263" name="This is a very hands-on course…"/>
          <p:cNvSpPr txBox="1">
            <a:spLocks noGrp="1"/>
          </p:cNvSpPr>
          <p:nvPr>
            <p:ph type="body" sz="half" idx="1"/>
          </p:nvPr>
        </p:nvSpPr>
        <p:spPr>
          <a:xfrm>
            <a:off x="1689100" y="3479800"/>
            <a:ext cx="11673226" cy="8636000"/>
          </a:xfrm>
          <a:prstGeom prst="rect">
            <a:avLst/>
          </a:prstGeom>
        </p:spPr>
        <p:txBody>
          <a:bodyPr>
            <a:normAutofit fontScale="85000" lnSpcReduction="20000"/>
          </a:bodyPr>
          <a:lstStyle/>
          <a:p>
            <a:r>
              <a:rPr dirty="0"/>
              <a:t>This is a very </a:t>
            </a:r>
            <a:r>
              <a:rPr b="1" dirty="0"/>
              <a:t>hands-on</a:t>
            </a:r>
            <a:r>
              <a:rPr dirty="0"/>
              <a:t> course</a:t>
            </a:r>
            <a:r>
              <a:rPr lang="en-CA" dirty="0"/>
              <a:t>.</a:t>
            </a:r>
          </a:p>
          <a:p>
            <a:r>
              <a:rPr lang="en-CA" dirty="0"/>
              <a:t>We will start with understanding and reading code </a:t>
            </a:r>
            <a:r>
              <a:rPr lang="en-US" dirty="0"/>
              <a:t>- we will write code after developing a good basis of understanding</a:t>
            </a:r>
            <a:endParaRPr dirty="0"/>
          </a:p>
          <a:p>
            <a:r>
              <a:rPr lang="en-CA" dirty="0"/>
              <a:t>We encourage you to work</a:t>
            </a:r>
            <a:r>
              <a:rPr dirty="0"/>
              <a:t> in pairs or groups</a:t>
            </a:r>
            <a:r>
              <a:rPr lang="en-CA" dirty="0"/>
              <a:t> to increase the learning experience. </a:t>
            </a:r>
            <a:endParaRPr dirty="0"/>
          </a:p>
          <a:p>
            <a:r>
              <a:rPr lang="en-US" dirty="0"/>
              <a:t>Learning programming can be a little overwhelming, but just remember to take it a step at a time.</a:t>
            </a:r>
            <a:endParaRPr dirty="0"/>
          </a:p>
          <a:p>
            <a:r>
              <a:rPr lang="en-CA" dirty="0"/>
              <a:t>Remember to ask </a:t>
            </a:r>
            <a:r>
              <a:rPr dirty="0"/>
              <a:t>for help when you get stuck</a:t>
            </a:r>
            <a:r>
              <a:rPr lang="en-CA" dirty="0"/>
              <a:t>.</a:t>
            </a:r>
            <a:endParaRPr dirty="0"/>
          </a:p>
        </p:txBody>
      </p:sp>
      <p:sp>
        <p:nvSpPr>
          <p:cNvPr id="2" name="TextBox 1">
            <a:extLst>
              <a:ext uri="{FF2B5EF4-FFF2-40B4-BE49-F238E27FC236}">
                <a16:creationId xmlns:a16="http://schemas.microsoft.com/office/drawing/2014/main" id="{3433E3A4-0FDC-4F1F-AFB8-B2F61CDA212C}"/>
              </a:ext>
            </a:extLst>
          </p:cNvPr>
          <p:cNvSpPr txBox="1"/>
          <p:nvPr/>
        </p:nvSpPr>
        <p:spPr>
          <a:xfrm>
            <a:off x="17091902" y="11754622"/>
            <a:ext cx="568787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dirty="0"/>
              <a:t>Jamie(left) &amp; Jo(right)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Assignment 1</a:t>
            </a:r>
          </a:p>
        </p:txBody>
      </p:sp>
      <p:sp>
        <p:nvSpPr>
          <p:cNvPr id="3" name="Text Placeholder 2"/>
          <p:cNvSpPr>
            <a:spLocks noGrp="1"/>
          </p:cNvSpPr>
          <p:nvPr>
            <p:ph type="body" idx="1"/>
          </p:nvPr>
        </p:nvSpPr>
        <p:spPr/>
        <p:txBody>
          <a:bodyPr/>
          <a:lstStyle/>
          <a:p>
            <a:r>
              <a:rPr lang="en-CA" dirty="0"/>
              <a:t>Terminology </a:t>
            </a:r>
          </a:p>
        </p:txBody>
      </p:sp>
      <p:pic>
        <p:nvPicPr>
          <p:cNvPr id="10" name="Picture 4" descr="A close up of a logo&#10;&#10;Description generated with very high confidence">
            <a:extLst>
              <a:ext uri="{FF2B5EF4-FFF2-40B4-BE49-F238E27FC236}">
                <a16:creationId xmlns:a16="http://schemas.microsoft.com/office/drawing/2014/main" id="{7BCCDB5D-7124-4EC9-89F3-7FAEEE616B2B}"/>
              </a:ext>
            </a:extLst>
          </p:cNvPr>
          <p:cNvPicPr>
            <a:picLocks noChangeAspect="1"/>
          </p:cNvPicPr>
          <p:nvPr/>
        </p:nvPicPr>
        <p:blipFill>
          <a:blip r:embed="rId3"/>
          <a:stretch>
            <a:fillRect/>
          </a:stretch>
        </p:blipFill>
        <p:spPr>
          <a:xfrm>
            <a:off x="1051081" y="11970738"/>
            <a:ext cx="2757574" cy="864940"/>
          </a:xfrm>
          <a:prstGeom prst="rect">
            <a:avLst/>
          </a:prstGeom>
        </p:spPr>
      </p:pic>
    </p:spTree>
    <p:extLst>
      <p:ext uri="{BB962C8B-B14F-4D97-AF65-F5344CB8AC3E}">
        <p14:creationId xmlns:p14="http://schemas.microsoft.com/office/powerpoint/2010/main" val="2866454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apstone"/>
          <p:cNvSpPr txBox="1">
            <a:spLocks noGrp="1"/>
          </p:cNvSpPr>
          <p:nvPr>
            <p:ph type="title"/>
          </p:nvPr>
        </p:nvSpPr>
        <p:spPr>
          <a:prstGeom prst="rect">
            <a:avLst/>
          </a:prstGeom>
        </p:spPr>
        <p:txBody>
          <a:bodyPr/>
          <a:lstStyle/>
          <a:p>
            <a:r>
              <a:rPr lang="en-US" dirty="0"/>
              <a:t>Assignment 1</a:t>
            </a:r>
            <a:endParaRPr dirty="0"/>
          </a:p>
        </p:txBody>
      </p:sp>
      <p:sp>
        <p:nvSpPr>
          <p:cNvPr id="247" name="You will be building your website using HTML and CSS and (maybe) a little JavaScript…"/>
          <p:cNvSpPr txBox="1">
            <a:spLocks noGrp="1"/>
          </p:cNvSpPr>
          <p:nvPr>
            <p:ph type="body" sz="half" idx="1"/>
          </p:nvPr>
        </p:nvSpPr>
        <p:spPr>
          <a:prstGeom prst="rect">
            <a:avLst/>
          </a:prstGeom>
        </p:spPr>
        <p:txBody>
          <a:bodyPr>
            <a:normAutofit/>
          </a:bodyPr>
          <a:lstStyle/>
          <a:p>
            <a:r>
              <a:rPr lang="en-US" dirty="0"/>
              <a:t>There are three Units in this course</a:t>
            </a:r>
          </a:p>
          <a:p>
            <a:r>
              <a:rPr lang="en-US" dirty="0"/>
              <a:t>Assignment 1 – Terminology will be cover all three Units, but the majority of new terminology will likely come up in Units 1 &amp; 2</a:t>
            </a:r>
          </a:p>
          <a:p>
            <a:r>
              <a:rPr lang="en-US" dirty="0"/>
              <a:t>Aim for 3 terms per day </a:t>
            </a:r>
          </a:p>
        </p:txBody>
      </p:sp>
      <p:pic>
        <p:nvPicPr>
          <p:cNvPr id="7" name="rawpixel-665349-unsplash.jpg">
            <a:extLst>
              <a:ext uri="{FF2B5EF4-FFF2-40B4-BE49-F238E27FC236}">
                <a16:creationId xmlns:a16="http://schemas.microsoft.com/office/drawing/2014/main" id="{37CE6448-C093-7C4D-8F4A-1F3E6F83A942}"/>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12723243" y="4350146"/>
            <a:ext cx="10341927" cy="689548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apstone"/>
          <p:cNvSpPr txBox="1">
            <a:spLocks noGrp="1"/>
          </p:cNvSpPr>
          <p:nvPr>
            <p:ph type="title"/>
          </p:nvPr>
        </p:nvSpPr>
        <p:spPr>
          <a:prstGeom prst="rect">
            <a:avLst/>
          </a:prstGeom>
        </p:spPr>
        <p:txBody>
          <a:bodyPr>
            <a:normAutofit fontScale="90000"/>
          </a:bodyPr>
          <a:lstStyle/>
          <a:p>
            <a:r>
              <a:rPr lang="en-US" dirty="0"/>
              <a:t>File Management and Activity Naming</a:t>
            </a:r>
            <a:endParaRPr dirty="0"/>
          </a:p>
        </p:txBody>
      </p:sp>
      <p:sp>
        <p:nvSpPr>
          <p:cNvPr id="247" name="You will be building your website using HTML and CSS and (maybe) a little JavaScript…"/>
          <p:cNvSpPr txBox="1">
            <a:spLocks noGrp="1"/>
          </p:cNvSpPr>
          <p:nvPr>
            <p:ph type="body" sz="half" idx="1"/>
          </p:nvPr>
        </p:nvSpPr>
        <p:spPr>
          <a:prstGeom prst="rect">
            <a:avLst/>
          </a:prstGeom>
        </p:spPr>
        <p:txBody>
          <a:bodyPr>
            <a:normAutofit/>
          </a:bodyPr>
          <a:lstStyle/>
          <a:p>
            <a:r>
              <a:rPr lang="en-US" dirty="0"/>
              <a:t>Create one folder per day</a:t>
            </a:r>
          </a:p>
          <a:p>
            <a:r>
              <a:rPr lang="en-US" dirty="0"/>
              <a:t>Create separate folders for each activity</a:t>
            </a:r>
          </a:p>
          <a:p>
            <a:r>
              <a:rPr lang="en-US" dirty="0"/>
              <a:t>Activity naming convention: </a:t>
            </a:r>
          </a:p>
          <a:p>
            <a:pPr lvl="1"/>
            <a:r>
              <a:rPr lang="en-US" dirty="0" err="1"/>
              <a:t>firstName_lastName_weekNumber</a:t>
            </a:r>
            <a:r>
              <a:rPr lang="en-US" dirty="0"/>
              <a:t>_</a:t>
            </a:r>
            <a:br>
              <a:rPr lang="en-US" dirty="0"/>
            </a:br>
            <a:r>
              <a:rPr lang="en-US" dirty="0" err="1"/>
              <a:t>dayNumber_activityNumber</a:t>
            </a:r>
            <a:endParaRPr lang="en-US" dirty="0"/>
          </a:p>
          <a:p>
            <a:endParaRPr dirty="0"/>
          </a:p>
        </p:txBody>
      </p:sp>
      <p:pic>
        <p:nvPicPr>
          <p:cNvPr id="7" name="rawpixel-665349-unsplash.jpg">
            <a:extLst>
              <a:ext uri="{FF2B5EF4-FFF2-40B4-BE49-F238E27FC236}">
                <a16:creationId xmlns:a16="http://schemas.microsoft.com/office/drawing/2014/main" id="{3BC38B9B-AA60-0140-9216-3196874A4293}"/>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12723243" y="4350146"/>
            <a:ext cx="10341927" cy="689548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1165A-D868-384E-9DB6-D5004E57664D}"/>
              </a:ext>
            </a:extLst>
          </p:cNvPr>
          <p:cNvSpPr>
            <a:spLocks noGrp="1"/>
          </p:cNvSpPr>
          <p:nvPr>
            <p:ph type="title"/>
          </p:nvPr>
        </p:nvSpPr>
        <p:spPr/>
        <p:txBody>
          <a:bodyPr>
            <a:normAutofit fontScale="90000"/>
          </a:bodyPr>
          <a:lstStyle/>
          <a:p>
            <a:r>
              <a:rPr lang="en-US" dirty="0"/>
              <a:t>File Management and Activity Naming</a:t>
            </a:r>
          </a:p>
        </p:txBody>
      </p:sp>
      <p:sp>
        <p:nvSpPr>
          <p:cNvPr id="57" name="TextBox 56">
            <a:extLst>
              <a:ext uri="{FF2B5EF4-FFF2-40B4-BE49-F238E27FC236}">
                <a16:creationId xmlns:a16="http://schemas.microsoft.com/office/drawing/2014/main" id="{6C739451-87A9-004C-84EF-23A26F3CF483}"/>
              </a:ext>
            </a:extLst>
          </p:cNvPr>
          <p:cNvSpPr txBox="1"/>
          <p:nvPr/>
        </p:nvSpPr>
        <p:spPr>
          <a:xfrm>
            <a:off x="1119358" y="6698180"/>
            <a:ext cx="2193229" cy="1384995"/>
          </a:xfrm>
          <a:prstGeom prst="rect">
            <a:avLst/>
          </a:prstGeom>
        </p:spPr>
        <p:style>
          <a:lnRef idx="2">
            <a:schemeClr val="accent1"/>
          </a:lnRef>
          <a:fillRef idx="1">
            <a:schemeClr val="lt1"/>
          </a:fillRef>
          <a:effectRef idx="0">
            <a:schemeClr val="accent1"/>
          </a:effectRef>
          <a:fontRef idx="minor">
            <a:schemeClr val="dk1"/>
          </a:fontRef>
        </p:style>
        <p:txBody>
          <a:bodyPr wrap="none" rtlCol="0" anchor="ctr" anchorCtr="1">
            <a:spAutoFit/>
          </a:bodyPr>
          <a:lstStyle/>
          <a:p>
            <a:r>
              <a:rPr lang="en-US" sz="2800" dirty="0"/>
              <a:t>Focus Web </a:t>
            </a:r>
          </a:p>
          <a:p>
            <a:r>
              <a:rPr lang="en-US" sz="2800" dirty="0"/>
              <a:t>Developer</a:t>
            </a:r>
          </a:p>
          <a:p>
            <a:endParaRPr lang="en-US" sz="2800" dirty="0"/>
          </a:p>
        </p:txBody>
      </p:sp>
      <p:sp>
        <p:nvSpPr>
          <p:cNvPr id="58" name="TextBox 57">
            <a:extLst>
              <a:ext uri="{FF2B5EF4-FFF2-40B4-BE49-F238E27FC236}">
                <a16:creationId xmlns:a16="http://schemas.microsoft.com/office/drawing/2014/main" id="{E223A5E1-39B2-AC44-A211-4F15BE951BA7}"/>
              </a:ext>
            </a:extLst>
          </p:cNvPr>
          <p:cNvSpPr txBox="1"/>
          <p:nvPr/>
        </p:nvSpPr>
        <p:spPr>
          <a:xfrm>
            <a:off x="3950593" y="5647392"/>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Week 1</a:t>
            </a:r>
          </a:p>
        </p:txBody>
      </p:sp>
      <p:sp>
        <p:nvSpPr>
          <p:cNvPr id="59" name="TextBox 58">
            <a:extLst>
              <a:ext uri="{FF2B5EF4-FFF2-40B4-BE49-F238E27FC236}">
                <a16:creationId xmlns:a16="http://schemas.microsoft.com/office/drawing/2014/main" id="{BB93FC44-05CA-DC4B-8E72-CA54AFF1A882}"/>
              </a:ext>
            </a:extLst>
          </p:cNvPr>
          <p:cNvSpPr txBox="1"/>
          <p:nvPr/>
        </p:nvSpPr>
        <p:spPr>
          <a:xfrm>
            <a:off x="3950593" y="6349183"/>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Week 2</a:t>
            </a:r>
          </a:p>
        </p:txBody>
      </p:sp>
      <p:sp>
        <p:nvSpPr>
          <p:cNvPr id="60" name="TextBox 59">
            <a:extLst>
              <a:ext uri="{FF2B5EF4-FFF2-40B4-BE49-F238E27FC236}">
                <a16:creationId xmlns:a16="http://schemas.microsoft.com/office/drawing/2014/main" id="{72A42CAD-6F3F-E548-A3EB-95AA648FD1FE}"/>
              </a:ext>
            </a:extLst>
          </p:cNvPr>
          <p:cNvSpPr txBox="1"/>
          <p:nvPr/>
        </p:nvSpPr>
        <p:spPr>
          <a:xfrm>
            <a:off x="3950593" y="7077368"/>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Week 3</a:t>
            </a:r>
          </a:p>
        </p:txBody>
      </p:sp>
      <p:sp>
        <p:nvSpPr>
          <p:cNvPr id="61" name="TextBox 60">
            <a:extLst>
              <a:ext uri="{FF2B5EF4-FFF2-40B4-BE49-F238E27FC236}">
                <a16:creationId xmlns:a16="http://schemas.microsoft.com/office/drawing/2014/main" id="{CCAA5521-2133-024D-8FB2-0DF6DDC9A270}"/>
              </a:ext>
            </a:extLst>
          </p:cNvPr>
          <p:cNvSpPr txBox="1"/>
          <p:nvPr/>
        </p:nvSpPr>
        <p:spPr>
          <a:xfrm>
            <a:off x="3950593" y="7775398"/>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Week 4</a:t>
            </a:r>
          </a:p>
        </p:txBody>
      </p:sp>
      <p:sp>
        <p:nvSpPr>
          <p:cNvPr id="62" name="TextBox 61">
            <a:extLst>
              <a:ext uri="{FF2B5EF4-FFF2-40B4-BE49-F238E27FC236}">
                <a16:creationId xmlns:a16="http://schemas.microsoft.com/office/drawing/2014/main" id="{B2A89ECF-7D96-B146-A0E6-CB5FB9B9DC9C}"/>
              </a:ext>
            </a:extLst>
          </p:cNvPr>
          <p:cNvSpPr txBox="1"/>
          <p:nvPr/>
        </p:nvSpPr>
        <p:spPr>
          <a:xfrm>
            <a:off x="3950593" y="8524775"/>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Week 5</a:t>
            </a:r>
          </a:p>
        </p:txBody>
      </p:sp>
      <p:sp>
        <p:nvSpPr>
          <p:cNvPr id="63" name="TextBox 62">
            <a:extLst>
              <a:ext uri="{FF2B5EF4-FFF2-40B4-BE49-F238E27FC236}">
                <a16:creationId xmlns:a16="http://schemas.microsoft.com/office/drawing/2014/main" id="{30253104-2708-7C42-A8BA-654BEB8E9A6F}"/>
              </a:ext>
            </a:extLst>
          </p:cNvPr>
          <p:cNvSpPr txBox="1"/>
          <p:nvPr/>
        </p:nvSpPr>
        <p:spPr>
          <a:xfrm>
            <a:off x="3950593" y="9132610"/>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Week 6</a:t>
            </a:r>
          </a:p>
        </p:txBody>
      </p:sp>
      <p:cxnSp>
        <p:nvCxnSpPr>
          <p:cNvPr id="64" name="Elbow Connector 63">
            <a:extLst>
              <a:ext uri="{FF2B5EF4-FFF2-40B4-BE49-F238E27FC236}">
                <a16:creationId xmlns:a16="http://schemas.microsoft.com/office/drawing/2014/main" id="{0A440426-3A9C-BA4C-8630-AB44EA8E66B7}"/>
              </a:ext>
            </a:extLst>
          </p:cNvPr>
          <p:cNvCxnSpPr>
            <a:cxnSpLocks/>
            <a:stCxn id="57" idx="3"/>
            <a:endCxn id="58" idx="1"/>
          </p:cNvCxnSpPr>
          <p:nvPr/>
        </p:nvCxnSpPr>
        <p:spPr>
          <a:xfrm flipV="1">
            <a:off x="3312587" y="5909002"/>
            <a:ext cx="638006" cy="14816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17962AEE-DE8A-9042-9DC7-E41F98E34783}"/>
              </a:ext>
            </a:extLst>
          </p:cNvPr>
          <p:cNvCxnSpPr>
            <a:cxnSpLocks/>
            <a:stCxn id="57" idx="3"/>
            <a:endCxn id="59" idx="1"/>
          </p:cNvCxnSpPr>
          <p:nvPr/>
        </p:nvCxnSpPr>
        <p:spPr>
          <a:xfrm flipV="1">
            <a:off x="3312587" y="6610793"/>
            <a:ext cx="638006" cy="7798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66F01DC1-0060-AC47-AE0D-E61F9A7E82CC}"/>
              </a:ext>
            </a:extLst>
          </p:cNvPr>
          <p:cNvCxnSpPr>
            <a:cxnSpLocks/>
            <a:stCxn id="57" idx="3"/>
            <a:endCxn id="60" idx="1"/>
          </p:cNvCxnSpPr>
          <p:nvPr/>
        </p:nvCxnSpPr>
        <p:spPr>
          <a:xfrm flipV="1">
            <a:off x="3312587" y="7338978"/>
            <a:ext cx="638006" cy="51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6A39E991-75DE-0944-A291-8D748AA580F3}"/>
              </a:ext>
            </a:extLst>
          </p:cNvPr>
          <p:cNvCxnSpPr>
            <a:cxnSpLocks/>
            <a:stCxn id="57" idx="3"/>
            <a:endCxn id="61" idx="1"/>
          </p:cNvCxnSpPr>
          <p:nvPr/>
        </p:nvCxnSpPr>
        <p:spPr>
          <a:xfrm>
            <a:off x="3312587" y="7390678"/>
            <a:ext cx="638006" cy="6463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3AA0FCD0-C553-604D-B270-5EC7CD54DBBF}"/>
              </a:ext>
            </a:extLst>
          </p:cNvPr>
          <p:cNvCxnSpPr>
            <a:cxnSpLocks/>
            <a:stCxn id="57" idx="3"/>
            <a:endCxn id="62" idx="1"/>
          </p:cNvCxnSpPr>
          <p:nvPr/>
        </p:nvCxnSpPr>
        <p:spPr>
          <a:xfrm>
            <a:off x="3312587" y="7390678"/>
            <a:ext cx="638006" cy="13957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6CE6E50C-B639-8845-9C13-F87AA2ECD6C6}"/>
              </a:ext>
            </a:extLst>
          </p:cNvPr>
          <p:cNvCxnSpPr>
            <a:cxnSpLocks/>
            <a:stCxn id="57" idx="3"/>
            <a:endCxn id="63" idx="1"/>
          </p:cNvCxnSpPr>
          <p:nvPr/>
        </p:nvCxnSpPr>
        <p:spPr>
          <a:xfrm>
            <a:off x="3312587" y="7390678"/>
            <a:ext cx="638006" cy="20035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B18A418-44CD-0448-A4AC-09876076FA2D}"/>
              </a:ext>
            </a:extLst>
          </p:cNvPr>
          <p:cNvSpPr txBox="1"/>
          <p:nvPr/>
        </p:nvSpPr>
        <p:spPr>
          <a:xfrm>
            <a:off x="6810376" y="4164295"/>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Day 1</a:t>
            </a:r>
          </a:p>
        </p:txBody>
      </p:sp>
      <p:sp>
        <p:nvSpPr>
          <p:cNvPr id="121" name="TextBox 120">
            <a:extLst>
              <a:ext uri="{FF2B5EF4-FFF2-40B4-BE49-F238E27FC236}">
                <a16:creationId xmlns:a16="http://schemas.microsoft.com/office/drawing/2014/main" id="{7BCCE1EB-C01E-2949-9F90-585A944E6561}"/>
              </a:ext>
            </a:extLst>
          </p:cNvPr>
          <p:cNvSpPr txBox="1"/>
          <p:nvPr/>
        </p:nvSpPr>
        <p:spPr>
          <a:xfrm>
            <a:off x="6810376" y="4866086"/>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Day 2</a:t>
            </a:r>
          </a:p>
        </p:txBody>
      </p:sp>
      <p:sp>
        <p:nvSpPr>
          <p:cNvPr id="122" name="TextBox 121">
            <a:extLst>
              <a:ext uri="{FF2B5EF4-FFF2-40B4-BE49-F238E27FC236}">
                <a16:creationId xmlns:a16="http://schemas.microsoft.com/office/drawing/2014/main" id="{19D41BA8-8EAD-CA45-BA8E-9873D3924D14}"/>
              </a:ext>
            </a:extLst>
          </p:cNvPr>
          <p:cNvSpPr txBox="1"/>
          <p:nvPr/>
        </p:nvSpPr>
        <p:spPr>
          <a:xfrm>
            <a:off x="6810376" y="5594271"/>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Day 3</a:t>
            </a:r>
          </a:p>
        </p:txBody>
      </p:sp>
      <p:sp>
        <p:nvSpPr>
          <p:cNvPr id="123" name="TextBox 122">
            <a:extLst>
              <a:ext uri="{FF2B5EF4-FFF2-40B4-BE49-F238E27FC236}">
                <a16:creationId xmlns:a16="http://schemas.microsoft.com/office/drawing/2014/main" id="{224BBFAE-5374-6C4E-BA36-DDE2D1710BC1}"/>
              </a:ext>
            </a:extLst>
          </p:cNvPr>
          <p:cNvSpPr txBox="1"/>
          <p:nvPr/>
        </p:nvSpPr>
        <p:spPr>
          <a:xfrm>
            <a:off x="6810376" y="6292301"/>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Day 4</a:t>
            </a:r>
          </a:p>
        </p:txBody>
      </p:sp>
      <p:sp>
        <p:nvSpPr>
          <p:cNvPr id="124" name="TextBox 123">
            <a:extLst>
              <a:ext uri="{FF2B5EF4-FFF2-40B4-BE49-F238E27FC236}">
                <a16:creationId xmlns:a16="http://schemas.microsoft.com/office/drawing/2014/main" id="{A2FA002B-D8A8-0D4E-9900-06F18EEA2D6F}"/>
              </a:ext>
            </a:extLst>
          </p:cNvPr>
          <p:cNvSpPr txBox="1"/>
          <p:nvPr/>
        </p:nvSpPr>
        <p:spPr>
          <a:xfrm>
            <a:off x="6810376" y="7041678"/>
            <a:ext cx="18627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Day 5</a:t>
            </a:r>
          </a:p>
        </p:txBody>
      </p:sp>
      <p:cxnSp>
        <p:nvCxnSpPr>
          <p:cNvPr id="126" name="Elbow Connector 125">
            <a:extLst>
              <a:ext uri="{FF2B5EF4-FFF2-40B4-BE49-F238E27FC236}">
                <a16:creationId xmlns:a16="http://schemas.microsoft.com/office/drawing/2014/main" id="{B5654042-5562-884C-A8AC-0BDEF438DCE4}"/>
              </a:ext>
            </a:extLst>
          </p:cNvPr>
          <p:cNvCxnSpPr>
            <a:cxnSpLocks/>
            <a:stCxn id="58" idx="3"/>
            <a:endCxn id="120" idx="1"/>
          </p:cNvCxnSpPr>
          <p:nvPr/>
        </p:nvCxnSpPr>
        <p:spPr>
          <a:xfrm flipV="1">
            <a:off x="5813297" y="4425905"/>
            <a:ext cx="997079" cy="14830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53D3877-F069-664B-959D-1AB2A015448A}"/>
              </a:ext>
            </a:extLst>
          </p:cNvPr>
          <p:cNvCxnSpPr>
            <a:cxnSpLocks/>
            <a:endCxn id="121" idx="1"/>
          </p:cNvCxnSpPr>
          <p:nvPr/>
        </p:nvCxnSpPr>
        <p:spPr>
          <a:xfrm flipV="1">
            <a:off x="5813297" y="5127696"/>
            <a:ext cx="997079" cy="779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a:extLst>
              <a:ext uri="{FF2B5EF4-FFF2-40B4-BE49-F238E27FC236}">
                <a16:creationId xmlns:a16="http://schemas.microsoft.com/office/drawing/2014/main" id="{DFD65B11-6FE5-5A4C-B5B7-3C9B672D45CC}"/>
              </a:ext>
            </a:extLst>
          </p:cNvPr>
          <p:cNvCxnSpPr>
            <a:cxnSpLocks/>
            <a:endCxn id="122" idx="1"/>
          </p:cNvCxnSpPr>
          <p:nvPr/>
        </p:nvCxnSpPr>
        <p:spPr>
          <a:xfrm flipV="1">
            <a:off x="5813297" y="5855881"/>
            <a:ext cx="997079" cy="517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128">
            <a:extLst>
              <a:ext uri="{FF2B5EF4-FFF2-40B4-BE49-F238E27FC236}">
                <a16:creationId xmlns:a16="http://schemas.microsoft.com/office/drawing/2014/main" id="{C69E2A2D-2B8B-1243-BB64-2AFE3EE21073}"/>
              </a:ext>
            </a:extLst>
          </p:cNvPr>
          <p:cNvCxnSpPr>
            <a:cxnSpLocks/>
            <a:endCxn id="123" idx="1"/>
          </p:cNvCxnSpPr>
          <p:nvPr/>
        </p:nvCxnSpPr>
        <p:spPr>
          <a:xfrm>
            <a:off x="5813297" y="5907580"/>
            <a:ext cx="997079" cy="6463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9D0981EF-D34D-1E4B-8CC5-C7A22C82DAAC}"/>
              </a:ext>
            </a:extLst>
          </p:cNvPr>
          <p:cNvCxnSpPr>
            <a:cxnSpLocks/>
            <a:stCxn id="58" idx="3"/>
            <a:endCxn id="124" idx="1"/>
          </p:cNvCxnSpPr>
          <p:nvPr/>
        </p:nvCxnSpPr>
        <p:spPr>
          <a:xfrm>
            <a:off x="5813297" y="5909002"/>
            <a:ext cx="997079" cy="13942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1472872B-E021-6A4C-9472-100FDE163BF4}"/>
              </a:ext>
            </a:extLst>
          </p:cNvPr>
          <p:cNvSpPr txBox="1"/>
          <p:nvPr/>
        </p:nvSpPr>
        <p:spPr>
          <a:xfrm>
            <a:off x="10289182" y="3559091"/>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Doe_Jane_1_3_1</a:t>
            </a:r>
          </a:p>
        </p:txBody>
      </p:sp>
      <p:sp>
        <p:nvSpPr>
          <p:cNvPr id="137" name="TextBox 136">
            <a:extLst>
              <a:ext uri="{FF2B5EF4-FFF2-40B4-BE49-F238E27FC236}">
                <a16:creationId xmlns:a16="http://schemas.microsoft.com/office/drawing/2014/main" id="{CEF418B2-7F7B-AB49-934A-2A13A3C42FDD}"/>
              </a:ext>
            </a:extLst>
          </p:cNvPr>
          <p:cNvSpPr txBox="1"/>
          <p:nvPr/>
        </p:nvSpPr>
        <p:spPr>
          <a:xfrm>
            <a:off x="10289180" y="6391118"/>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Doe_Jane_1_3_2</a:t>
            </a:r>
          </a:p>
        </p:txBody>
      </p:sp>
      <p:sp>
        <p:nvSpPr>
          <p:cNvPr id="138" name="TextBox 137">
            <a:extLst>
              <a:ext uri="{FF2B5EF4-FFF2-40B4-BE49-F238E27FC236}">
                <a16:creationId xmlns:a16="http://schemas.microsoft.com/office/drawing/2014/main" id="{C3040EC7-E212-7C4F-B080-946261B8D458}"/>
              </a:ext>
            </a:extLst>
          </p:cNvPr>
          <p:cNvSpPr txBox="1"/>
          <p:nvPr/>
        </p:nvSpPr>
        <p:spPr>
          <a:xfrm>
            <a:off x="10289181" y="9405195"/>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a:t>Doe_Jane_1_3_3</a:t>
            </a:r>
          </a:p>
        </p:txBody>
      </p:sp>
      <p:cxnSp>
        <p:nvCxnSpPr>
          <p:cNvPr id="142" name="Elbow Connector 141">
            <a:extLst>
              <a:ext uri="{FF2B5EF4-FFF2-40B4-BE49-F238E27FC236}">
                <a16:creationId xmlns:a16="http://schemas.microsoft.com/office/drawing/2014/main" id="{FCD898AF-6B97-F543-8A71-115ABD8E4687}"/>
              </a:ext>
            </a:extLst>
          </p:cNvPr>
          <p:cNvCxnSpPr>
            <a:cxnSpLocks/>
            <a:stCxn id="122" idx="3"/>
            <a:endCxn id="136" idx="1"/>
          </p:cNvCxnSpPr>
          <p:nvPr/>
        </p:nvCxnSpPr>
        <p:spPr>
          <a:xfrm flipV="1">
            <a:off x="8673080" y="3820701"/>
            <a:ext cx="1616102" cy="20351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A16DC2D9-72B0-9D4E-9687-4D75F9288DEB}"/>
              </a:ext>
            </a:extLst>
          </p:cNvPr>
          <p:cNvCxnSpPr>
            <a:cxnSpLocks/>
            <a:stCxn id="122" idx="3"/>
            <a:endCxn id="138" idx="1"/>
          </p:cNvCxnSpPr>
          <p:nvPr/>
        </p:nvCxnSpPr>
        <p:spPr>
          <a:xfrm>
            <a:off x="8673080" y="5855881"/>
            <a:ext cx="1616101" cy="38109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9C6227F0-3A77-7B4C-AC7F-3FF0A20BBE25}"/>
              </a:ext>
            </a:extLst>
          </p:cNvPr>
          <p:cNvCxnSpPr>
            <a:cxnSpLocks/>
            <a:stCxn id="122" idx="3"/>
            <a:endCxn id="137" idx="1"/>
          </p:cNvCxnSpPr>
          <p:nvPr/>
        </p:nvCxnSpPr>
        <p:spPr>
          <a:xfrm>
            <a:off x="8673080" y="5855881"/>
            <a:ext cx="1616100" cy="7968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C8611DCE-2593-1842-9AD0-CA9A10623576}"/>
              </a:ext>
            </a:extLst>
          </p:cNvPr>
          <p:cNvSpPr txBox="1"/>
          <p:nvPr/>
        </p:nvSpPr>
        <p:spPr>
          <a:xfrm>
            <a:off x="15227435" y="2841161"/>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err="1"/>
              <a:t>main.html</a:t>
            </a:r>
            <a:endParaRPr lang="en-US" sz="2800" dirty="0"/>
          </a:p>
        </p:txBody>
      </p:sp>
      <p:sp>
        <p:nvSpPr>
          <p:cNvPr id="158" name="TextBox 157">
            <a:extLst>
              <a:ext uri="{FF2B5EF4-FFF2-40B4-BE49-F238E27FC236}">
                <a16:creationId xmlns:a16="http://schemas.microsoft.com/office/drawing/2014/main" id="{8FFDEEA0-0EC1-7C4F-A5CE-5DA795302F0E}"/>
              </a:ext>
            </a:extLst>
          </p:cNvPr>
          <p:cNvSpPr txBox="1"/>
          <p:nvPr/>
        </p:nvSpPr>
        <p:spPr>
          <a:xfrm>
            <a:off x="15227435" y="3569346"/>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err="1"/>
              <a:t>styles.css</a:t>
            </a:r>
            <a:endParaRPr lang="en-US" sz="2800" dirty="0"/>
          </a:p>
        </p:txBody>
      </p:sp>
      <p:sp>
        <p:nvSpPr>
          <p:cNvPr id="159" name="TextBox 158">
            <a:extLst>
              <a:ext uri="{FF2B5EF4-FFF2-40B4-BE49-F238E27FC236}">
                <a16:creationId xmlns:a16="http://schemas.microsoft.com/office/drawing/2014/main" id="{8CC70825-7F1B-D94E-B30B-64F78CD14EA9}"/>
              </a:ext>
            </a:extLst>
          </p:cNvPr>
          <p:cNvSpPr txBox="1"/>
          <p:nvPr/>
        </p:nvSpPr>
        <p:spPr>
          <a:xfrm>
            <a:off x="15227435" y="4342866"/>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err="1"/>
              <a:t>scripts.js</a:t>
            </a:r>
            <a:endParaRPr lang="en-US" sz="2800" dirty="0"/>
          </a:p>
        </p:txBody>
      </p:sp>
      <p:sp>
        <p:nvSpPr>
          <p:cNvPr id="162" name="TextBox 161">
            <a:extLst>
              <a:ext uri="{FF2B5EF4-FFF2-40B4-BE49-F238E27FC236}">
                <a16:creationId xmlns:a16="http://schemas.microsoft.com/office/drawing/2014/main" id="{1552AF66-1ACF-9D4C-9BBF-C06236AE2564}"/>
              </a:ext>
            </a:extLst>
          </p:cNvPr>
          <p:cNvSpPr txBox="1"/>
          <p:nvPr/>
        </p:nvSpPr>
        <p:spPr>
          <a:xfrm>
            <a:off x="15255469" y="5666858"/>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err="1"/>
              <a:t>main.html</a:t>
            </a:r>
            <a:endParaRPr lang="en-US" sz="2800" dirty="0"/>
          </a:p>
        </p:txBody>
      </p:sp>
      <p:sp>
        <p:nvSpPr>
          <p:cNvPr id="163" name="TextBox 162">
            <a:extLst>
              <a:ext uri="{FF2B5EF4-FFF2-40B4-BE49-F238E27FC236}">
                <a16:creationId xmlns:a16="http://schemas.microsoft.com/office/drawing/2014/main" id="{37487C71-D55A-B444-868F-0516C8983DD3}"/>
              </a:ext>
            </a:extLst>
          </p:cNvPr>
          <p:cNvSpPr txBox="1"/>
          <p:nvPr/>
        </p:nvSpPr>
        <p:spPr>
          <a:xfrm>
            <a:off x="15255469" y="6395043"/>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err="1"/>
              <a:t>styles.css</a:t>
            </a:r>
            <a:endParaRPr lang="en-US" sz="2800" dirty="0"/>
          </a:p>
        </p:txBody>
      </p:sp>
      <p:sp>
        <p:nvSpPr>
          <p:cNvPr id="164" name="TextBox 163">
            <a:extLst>
              <a:ext uri="{FF2B5EF4-FFF2-40B4-BE49-F238E27FC236}">
                <a16:creationId xmlns:a16="http://schemas.microsoft.com/office/drawing/2014/main" id="{58FDBF57-F56A-054F-9C6D-4792A6F27177}"/>
              </a:ext>
            </a:extLst>
          </p:cNvPr>
          <p:cNvSpPr txBox="1"/>
          <p:nvPr/>
        </p:nvSpPr>
        <p:spPr>
          <a:xfrm>
            <a:off x="15255469" y="7168563"/>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err="1"/>
              <a:t>scripts.js</a:t>
            </a:r>
            <a:endParaRPr lang="en-US" sz="2800" dirty="0"/>
          </a:p>
        </p:txBody>
      </p:sp>
      <p:sp>
        <p:nvSpPr>
          <p:cNvPr id="167" name="TextBox 166">
            <a:extLst>
              <a:ext uri="{FF2B5EF4-FFF2-40B4-BE49-F238E27FC236}">
                <a16:creationId xmlns:a16="http://schemas.microsoft.com/office/drawing/2014/main" id="{4877C0A6-3884-2940-AB3F-256CDFF95C39}"/>
              </a:ext>
            </a:extLst>
          </p:cNvPr>
          <p:cNvSpPr txBox="1"/>
          <p:nvPr/>
        </p:nvSpPr>
        <p:spPr>
          <a:xfrm>
            <a:off x="15227435" y="8654326"/>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err="1"/>
              <a:t>main.html</a:t>
            </a:r>
            <a:endParaRPr lang="en-US" sz="2800" dirty="0"/>
          </a:p>
        </p:txBody>
      </p:sp>
      <p:sp>
        <p:nvSpPr>
          <p:cNvPr id="168" name="TextBox 167">
            <a:extLst>
              <a:ext uri="{FF2B5EF4-FFF2-40B4-BE49-F238E27FC236}">
                <a16:creationId xmlns:a16="http://schemas.microsoft.com/office/drawing/2014/main" id="{317EACF2-72B4-3045-9737-0BDC2E50F69B}"/>
              </a:ext>
            </a:extLst>
          </p:cNvPr>
          <p:cNvSpPr txBox="1"/>
          <p:nvPr/>
        </p:nvSpPr>
        <p:spPr>
          <a:xfrm>
            <a:off x="15227435" y="9382511"/>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err="1"/>
              <a:t>styles.css</a:t>
            </a:r>
            <a:endParaRPr lang="en-US" sz="2800" dirty="0"/>
          </a:p>
        </p:txBody>
      </p:sp>
      <p:sp>
        <p:nvSpPr>
          <p:cNvPr id="169" name="TextBox 168">
            <a:extLst>
              <a:ext uri="{FF2B5EF4-FFF2-40B4-BE49-F238E27FC236}">
                <a16:creationId xmlns:a16="http://schemas.microsoft.com/office/drawing/2014/main" id="{5BAFABE7-FED4-8B49-99DE-26EA1FE3A883}"/>
              </a:ext>
            </a:extLst>
          </p:cNvPr>
          <p:cNvSpPr txBox="1"/>
          <p:nvPr/>
        </p:nvSpPr>
        <p:spPr>
          <a:xfrm>
            <a:off x="15227435" y="10156031"/>
            <a:ext cx="3385457"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en-US" sz="2800" dirty="0" err="1"/>
              <a:t>scripts.js</a:t>
            </a:r>
            <a:endParaRPr lang="en-US" sz="2800" dirty="0"/>
          </a:p>
        </p:txBody>
      </p:sp>
      <p:cxnSp>
        <p:nvCxnSpPr>
          <p:cNvPr id="170" name="Elbow Connector 169">
            <a:extLst>
              <a:ext uri="{FF2B5EF4-FFF2-40B4-BE49-F238E27FC236}">
                <a16:creationId xmlns:a16="http://schemas.microsoft.com/office/drawing/2014/main" id="{EF2C81E0-8F81-0D45-80CE-0D4C0E5D3084}"/>
              </a:ext>
            </a:extLst>
          </p:cNvPr>
          <p:cNvCxnSpPr>
            <a:cxnSpLocks/>
            <a:stCxn id="137" idx="3"/>
            <a:endCxn id="163" idx="1"/>
          </p:cNvCxnSpPr>
          <p:nvPr/>
        </p:nvCxnSpPr>
        <p:spPr>
          <a:xfrm>
            <a:off x="13674637" y="6652728"/>
            <a:ext cx="1580832" cy="39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Elbow Connector 174">
            <a:extLst>
              <a:ext uri="{FF2B5EF4-FFF2-40B4-BE49-F238E27FC236}">
                <a16:creationId xmlns:a16="http://schemas.microsoft.com/office/drawing/2014/main" id="{84A1CD7F-CD0C-3948-B5D6-970CE37291EC}"/>
              </a:ext>
            </a:extLst>
          </p:cNvPr>
          <p:cNvCxnSpPr>
            <a:cxnSpLocks/>
            <a:stCxn id="137" idx="3"/>
            <a:endCxn id="164" idx="1"/>
          </p:cNvCxnSpPr>
          <p:nvPr/>
        </p:nvCxnSpPr>
        <p:spPr>
          <a:xfrm>
            <a:off x="13674637" y="6652728"/>
            <a:ext cx="1580832" cy="7774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78">
            <a:extLst>
              <a:ext uri="{FF2B5EF4-FFF2-40B4-BE49-F238E27FC236}">
                <a16:creationId xmlns:a16="http://schemas.microsoft.com/office/drawing/2014/main" id="{7343EA48-1A6E-064D-A722-51B235865508}"/>
              </a:ext>
            </a:extLst>
          </p:cNvPr>
          <p:cNvCxnSpPr>
            <a:cxnSpLocks/>
            <a:stCxn id="137" idx="3"/>
            <a:endCxn id="162" idx="1"/>
          </p:cNvCxnSpPr>
          <p:nvPr/>
        </p:nvCxnSpPr>
        <p:spPr>
          <a:xfrm flipV="1">
            <a:off x="13674637" y="5928468"/>
            <a:ext cx="1580832" cy="7242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Elbow Connector 185">
            <a:extLst>
              <a:ext uri="{FF2B5EF4-FFF2-40B4-BE49-F238E27FC236}">
                <a16:creationId xmlns:a16="http://schemas.microsoft.com/office/drawing/2014/main" id="{EA12E6BA-F870-DF46-8A29-C4D98FBF245B}"/>
              </a:ext>
            </a:extLst>
          </p:cNvPr>
          <p:cNvCxnSpPr>
            <a:cxnSpLocks/>
            <a:stCxn id="136" idx="3"/>
            <a:endCxn id="158" idx="1"/>
          </p:cNvCxnSpPr>
          <p:nvPr/>
        </p:nvCxnSpPr>
        <p:spPr>
          <a:xfrm>
            <a:off x="13674639" y="3820701"/>
            <a:ext cx="1552796" cy="102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Elbow Connector 186">
            <a:extLst>
              <a:ext uri="{FF2B5EF4-FFF2-40B4-BE49-F238E27FC236}">
                <a16:creationId xmlns:a16="http://schemas.microsoft.com/office/drawing/2014/main" id="{EF2EFBB0-F938-E345-873B-67F08FD60B6A}"/>
              </a:ext>
            </a:extLst>
          </p:cNvPr>
          <p:cNvCxnSpPr>
            <a:cxnSpLocks/>
            <a:stCxn id="136" idx="3"/>
            <a:endCxn id="159" idx="1"/>
          </p:cNvCxnSpPr>
          <p:nvPr/>
        </p:nvCxnSpPr>
        <p:spPr>
          <a:xfrm>
            <a:off x="13674639" y="3820701"/>
            <a:ext cx="1552796" cy="7837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Elbow Connector 187">
            <a:extLst>
              <a:ext uri="{FF2B5EF4-FFF2-40B4-BE49-F238E27FC236}">
                <a16:creationId xmlns:a16="http://schemas.microsoft.com/office/drawing/2014/main" id="{BF53D4B0-496C-FA42-BAB6-9D2EA9BB54C6}"/>
              </a:ext>
            </a:extLst>
          </p:cNvPr>
          <p:cNvCxnSpPr>
            <a:cxnSpLocks/>
            <a:stCxn id="136" idx="3"/>
            <a:endCxn id="157" idx="1"/>
          </p:cNvCxnSpPr>
          <p:nvPr/>
        </p:nvCxnSpPr>
        <p:spPr>
          <a:xfrm flipV="1">
            <a:off x="13674639" y="3102771"/>
            <a:ext cx="1552796" cy="7179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Elbow Connector 198">
            <a:extLst>
              <a:ext uri="{FF2B5EF4-FFF2-40B4-BE49-F238E27FC236}">
                <a16:creationId xmlns:a16="http://schemas.microsoft.com/office/drawing/2014/main" id="{156966A1-7ACC-5943-84D2-F4380C622463}"/>
              </a:ext>
            </a:extLst>
          </p:cNvPr>
          <p:cNvCxnSpPr>
            <a:cxnSpLocks/>
            <a:stCxn id="138" idx="3"/>
            <a:endCxn id="168" idx="1"/>
          </p:cNvCxnSpPr>
          <p:nvPr/>
        </p:nvCxnSpPr>
        <p:spPr>
          <a:xfrm flipV="1">
            <a:off x="13674638" y="9644121"/>
            <a:ext cx="1552797" cy="226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Elbow Connector 199">
            <a:extLst>
              <a:ext uri="{FF2B5EF4-FFF2-40B4-BE49-F238E27FC236}">
                <a16:creationId xmlns:a16="http://schemas.microsoft.com/office/drawing/2014/main" id="{C04FA890-E17F-3B4B-8851-58CD96FB9F80}"/>
              </a:ext>
            </a:extLst>
          </p:cNvPr>
          <p:cNvCxnSpPr>
            <a:cxnSpLocks/>
            <a:stCxn id="138" idx="3"/>
            <a:endCxn id="169" idx="1"/>
          </p:cNvCxnSpPr>
          <p:nvPr/>
        </p:nvCxnSpPr>
        <p:spPr>
          <a:xfrm>
            <a:off x="13674638" y="9666805"/>
            <a:ext cx="1552797" cy="7508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200">
            <a:extLst>
              <a:ext uri="{FF2B5EF4-FFF2-40B4-BE49-F238E27FC236}">
                <a16:creationId xmlns:a16="http://schemas.microsoft.com/office/drawing/2014/main" id="{33FF7930-4EA4-DE4F-AB10-7B9A628860E1}"/>
              </a:ext>
            </a:extLst>
          </p:cNvPr>
          <p:cNvCxnSpPr>
            <a:cxnSpLocks/>
            <a:stCxn id="138" idx="3"/>
            <a:endCxn id="167" idx="1"/>
          </p:cNvCxnSpPr>
          <p:nvPr/>
        </p:nvCxnSpPr>
        <p:spPr>
          <a:xfrm flipV="1">
            <a:off x="13674638" y="8915936"/>
            <a:ext cx="1552797" cy="7508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2907195C-1423-BC44-886B-AA25D2654705}"/>
              </a:ext>
            </a:extLst>
          </p:cNvPr>
          <p:cNvCxnSpPr>
            <a:cxnSpLocks/>
            <a:stCxn id="209" idx="0"/>
            <a:endCxn id="138" idx="1"/>
          </p:cNvCxnSpPr>
          <p:nvPr/>
        </p:nvCxnSpPr>
        <p:spPr>
          <a:xfrm flipV="1">
            <a:off x="6311836" y="9666805"/>
            <a:ext cx="3977345" cy="755392"/>
          </a:xfrm>
          <a:prstGeom prst="straightConnector1">
            <a:avLst/>
          </a:prstGeom>
          <a:ln>
            <a:solidFill>
              <a:schemeClr val="accent5">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9" name="Oval 208">
            <a:extLst>
              <a:ext uri="{FF2B5EF4-FFF2-40B4-BE49-F238E27FC236}">
                <a16:creationId xmlns:a16="http://schemas.microsoft.com/office/drawing/2014/main" id="{6332EC2E-DFD9-F242-A720-90926285A1E3}"/>
              </a:ext>
            </a:extLst>
          </p:cNvPr>
          <p:cNvSpPr/>
          <p:nvPr/>
        </p:nvSpPr>
        <p:spPr>
          <a:xfrm>
            <a:off x="1570645" y="10422197"/>
            <a:ext cx="9482382" cy="1798727"/>
          </a:xfrm>
          <a:prstGeom prst="ellipse">
            <a:avLst/>
          </a:prstGeom>
          <a:ln>
            <a:solidFill>
              <a:schemeClr val="accent5">
                <a:lumMod val="60000"/>
                <a:lumOff val="40000"/>
              </a:schemeClr>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800" dirty="0"/>
              <a:t>Activity Naming Convention:</a:t>
            </a:r>
            <a:br>
              <a:rPr lang="en-US" sz="2800" dirty="0"/>
            </a:br>
            <a:r>
              <a:rPr lang="en-US" sz="1800" b="0" dirty="0" err="1"/>
              <a:t>firstName_lastName_weekNumber_dayNumber_activityNumber</a:t>
            </a:r>
            <a:endParaRPr lang="en-US" sz="2800" b="0" dirty="0"/>
          </a:p>
        </p:txBody>
      </p:sp>
      <p:cxnSp>
        <p:nvCxnSpPr>
          <p:cNvPr id="221" name="Straight Arrow Connector 220">
            <a:extLst>
              <a:ext uri="{FF2B5EF4-FFF2-40B4-BE49-F238E27FC236}">
                <a16:creationId xmlns:a16="http://schemas.microsoft.com/office/drawing/2014/main" id="{47C71040-F5DD-6343-A110-CC92A6743C03}"/>
              </a:ext>
            </a:extLst>
          </p:cNvPr>
          <p:cNvCxnSpPr>
            <a:cxnSpLocks/>
            <a:stCxn id="209" idx="0"/>
            <a:endCxn id="136" idx="2"/>
          </p:cNvCxnSpPr>
          <p:nvPr/>
        </p:nvCxnSpPr>
        <p:spPr>
          <a:xfrm flipV="1">
            <a:off x="6311836" y="4082311"/>
            <a:ext cx="5670075" cy="6339886"/>
          </a:xfrm>
          <a:prstGeom prst="straightConnector1">
            <a:avLst/>
          </a:prstGeom>
          <a:ln>
            <a:solidFill>
              <a:schemeClr val="accent5">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4CF66174-139E-4146-9CC2-EBC7626DEE5D}"/>
              </a:ext>
            </a:extLst>
          </p:cNvPr>
          <p:cNvCxnSpPr>
            <a:cxnSpLocks/>
            <a:stCxn id="209" idx="0"/>
            <a:endCxn id="137" idx="2"/>
          </p:cNvCxnSpPr>
          <p:nvPr/>
        </p:nvCxnSpPr>
        <p:spPr>
          <a:xfrm flipV="1">
            <a:off x="6311836" y="6914338"/>
            <a:ext cx="5670073" cy="3507859"/>
          </a:xfrm>
          <a:prstGeom prst="straightConnector1">
            <a:avLst/>
          </a:prstGeom>
          <a:ln>
            <a:solidFill>
              <a:schemeClr val="accent5">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8" name="Oval 247">
            <a:extLst>
              <a:ext uri="{FF2B5EF4-FFF2-40B4-BE49-F238E27FC236}">
                <a16:creationId xmlns:a16="http://schemas.microsoft.com/office/drawing/2014/main" id="{84081117-CE35-0C48-94F0-088C71B09F34}"/>
              </a:ext>
            </a:extLst>
          </p:cNvPr>
          <p:cNvSpPr/>
          <p:nvPr/>
        </p:nvSpPr>
        <p:spPr>
          <a:xfrm>
            <a:off x="19839704" y="4371834"/>
            <a:ext cx="4149560" cy="3954697"/>
          </a:xfrm>
          <a:prstGeom prst="ellipse">
            <a:avLst/>
          </a:prstGeom>
          <a:ln>
            <a:solidFill>
              <a:schemeClr val="accent5">
                <a:lumMod val="60000"/>
                <a:lumOff val="40000"/>
              </a:schemeClr>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800" b="0" dirty="0"/>
              <a:t>Students will have </a:t>
            </a:r>
            <a:r>
              <a:rPr lang="en-US" sz="2800" dirty="0"/>
              <a:t>different </a:t>
            </a:r>
            <a:r>
              <a:rPr lang="en-US" sz="2800" b="0" dirty="0"/>
              <a:t>files with the same names located in </a:t>
            </a:r>
            <a:r>
              <a:rPr lang="en-US" sz="2800" dirty="0"/>
              <a:t>different activity folders</a:t>
            </a:r>
            <a:endParaRPr lang="en-US" sz="2800" b="0" dirty="0"/>
          </a:p>
        </p:txBody>
      </p:sp>
      <p:cxnSp>
        <p:nvCxnSpPr>
          <p:cNvPr id="259" name="Straight Arrow Connector 258">
            <a:extLst>
              <a:ext uri="{FF2B5EF4-FFF2-40B4-BE49-F238E27FC236}">
                <a16:creationId xmlns:a16="http://schemas.microsoft.com/office/drawing/2014/main" id="{AAB64485-2DA6-574C-8FA9-FA7C94473669}"/>
              </a:ext>
            </a:extLst>
          </p:cNvPr>
          <p:cNvCxnSpPr>
            <a:cxnSpLocks/>
            <a:stCxn id="248" idx="2"/>
            <a:endCxn id="157" idx="3"/>
          </p:cNvCxnSpPr>
          <p:nvPr/>
        </p:nvCxnSpPr>
        <p:spPr>
          <a:xfrm flipH="1" flipV="1">
            <a:off x="18612892" y="3102771"/>
            <a:ext cx="1226812" cy="3246412"/>
          </a:xfrm>
          <a:prstGeom prst="straightConnector1">
            <a:avLst/>
          </a:prstGeom>
          <a:ln>
            <a:solidFill>
              <a:schemeClr val="accent5">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3AFC3333-D7C8-8F4B-98CA-65AA54BDED93}"/>
              </a:ext>
            </a:extLst>
          </p:cNvPr>
          <p:cNvCxnSpPr>
            <a:cxnSpLocks/>
            <a:stCxn id="248" idx="2"/>
            <a:endCxn id="162" idx="3"/>
          </p:cNvCxnSpPr>
          <p:nvPr/>
        </p:nvCxnSpPr>
        <p:spPr>
          <a:xfrm flipH="1" flipV="1">
            <a:off x="18640926" y="5928468"/>
            <a:ext cx="1198778" cy="420715"/>
          </a:xfrm>
          <a:prstGeom prst="straightConnector1">
            <a:avLst/>
          </a:prstGeom>
          <a:ln>
            <a:solidFill>
              <a:schemeClr val="accent5">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9096FCC1-7C98-8045-AE67-01F1757E0213}"/>
              </a:ext>
            </a:extLst>
          </p:cNvPr>
          <p:cNvCxnSpPr>
            <a:cxnSpLocks/>
            <a:stCxn id="248" idx="2"/>
            <a:endCxn id="167" idx="3"/>
          </p:cNvCxnSpPr>
          <p:nvPr/>
        </p:nvCxnSpPr>
        <p:spPr>
          <a:xfrm flipH="1">
            <a:off x="18612892" y="6349183"/>
            <a:ext cx="1226812" cy="2566753"/>
          </a:xfrm>
          <a:prstGeom prst="straightConnector1">
            <a:avLst/>
          </a:prstGeom>
          <a:ln>
            <a:solidFill>
              <a:schemeClr val="accent5">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83253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E54FCE-BA41-42F5-9BE1-646FD989CF1F}"/>
              </a:ext>
            </a:extLst>
          </p:cNvPr>
          <p:cNvSpPr txBox="1"/>
          <p:nvPr/>
        </p:nvSpPr>
        <p:spPr>
          <a:xfrm>
            <a:off x="2662688" y="1498123"/>
            <a:ext cx="20151304" cy="1292662"/>
          </a:xfrm>
          <a:prstGeom prst="rect">
            <a:avLst/>
          </a:prstGeom>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nSpc>
                <a:spcPct val="90000"/>
              </a:lnSpc>
              <a:spcBef>
                <a:spcPts val="2000"/>
              </a:spcBef>
            </a:pPr>
            <a:endParaRPr lang="en-CA" sz="8000" i="1" dirty="0">
              <a:cs typeface="Calibri"/>
            </a:endParaRPr>
          </a:p>
        </p:txBody>
      </p:sp>
      <p:sp>
        <p:nvSpPr>
          <p:cNvPr id="3" name="TextBox 2">
            <a:extLst>
              <a:ext uri="{FF2B5EF4-FFF2-40B4-BE49-F238E27FC236}">
                <a16:creationId xmlns:a16="http://schemas.microsoft.com/office/drawing/2014/main" id="{2E678206-6D12-43DA-9ABE-DF3D49AAED9C}"/>
              </a:ext>
            </a:extLst>
          </p:cNvPr>
          <p:cNvSpPr txBox="1"/>
          <p:nvPr/>
        </p:nvSpPr>
        <p:spPr>
          <a:xfrm>
            <a:off x="3137141" y="3945799"/>
            <a:ext cx="19202398" cy="8014502"/>
          </a:xfrm>
          <a:prstGeom prst="rect">
            <a:avLst/>
          </a:prstGeom>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nSpc>
                <a:spcPct val="90000"/>
              </a:lnSpc>
              <a:spcBef>
                <a:spcPts val="2000"/>
              </a:spcBef>
            </a:pPr>
            <a:r>
              <a:rPr lang="en-US" sz="5600" b="0" dirty="0">
                <a:latin typeface="Calibri" panose="020F0502020204030204" pitchFamily="34" charset="0"/>
                <a:cs typeface="Calibri" panose="020F0502020204030204" pitchFamily="34" charset="0"/>
              </a:rPr>
              <a:t>We gratefully acknowledge the many Indigenous peoples </a:t>
            </a:r>
            <a:endParaRPr lang="en-US" sz="6000" b="0" dirty="0">
              <a:latin typeface="Calibri" panose="020F0502020204030204" pitchFamily="34" charset="0"/>
              <a:cs typeface="Calibri" panose="020F0502020204030204" pitchFamily="34" charset="0"/>
            </a:endParaRPr>
          </a:p>
          <a:p>
            <a:pPr>
              <a:lnSpc>
                <a:spcPct val="90000"/>
              </a:lnSpc>
              <a:spcBef>
                <a:spcPts val="2000"/>
              </a:spcBef>
            </a:pPr>
            <a:r>
              <a:rPr lang="en-US" sz="5600" b="0" dirty="0">
                <a:latin typeface="Calibri" panose="020F0502020204030204" pitchFamily="34" charset="0"/>
                <a:cs typeface="Calibri" panose="020F0502020204030204" pitchFamily="34" charset="0"/>
              </a:rPr>
              <a:t>that came forward to have their photos taken, </a:t>
            </a:r>
            <a:endParaRPr lang="en-US" sz="6000" b="0" dirty="0">
              <a:latin typeface="Calibri" panose="020F0502020204030204" pitchFamily="34" charset="0"/>
              <a:cs typeface="Calibri" panose="020F0502020204030204" pitchFamily="34" charset="0"/>
            </a:endParaRPr>
          </a:p>
          <a:p>
            <a:pPr>
              <a:lnSpc>
                <a:spcPct val="90000"/>
              </a:lnSpc>
              <a:spcBef>
                <a:spcPts val="2000"/>
              </a:spcBef>
            </a:pPr>
            <a:r>
              <a:rPr lang="en-US" sz="5600" b="0" dirty="0">
                <a:latin typeface="Calibri" panose="020F0502020204030204" pitchFamily="34" charset="0"/>
                <a:cs typeface="Calibri" panose="020F0502020204030204" pitchFamily="34" charset="0"/>
              </a:rPr>
              <a:t>be videotaped, and to share their voices </a:t>
            </a:r>
            <a:endParaRPr lang="en-US" sz="6000" b="0" dirty="0">
              <a:latin typeface="Calibri" panose="020F0502020204030204" pitchFamily="34" charset="0"/>
              <a:cs typeface="Calibri" panose="020F0502020204030204" pitchFamily="34" charset="0"/>
            </a:endParaRPr>
          </a:p>
          <a:p>
            <a:pPr>
              <a:lnSpc>
                <a:spcPct val="90000"/>
              </a:lnSpc>
              <a:spcBef>
                <a:spcPts val="2000"/>
              </a:spcBef>
            </a:pPr>
            <a:r>
              <a:rPr lang="en-US" sz="5600" b="0" dirty="0">
                <a:latin typeface="Calibri" panose="020F0502020204030204" pitchFamily="34" charset="0"/>
                <a:cs typeface="Calibri" panose="020F0502020204030204" pitchFamily="34" charset="0"/>
              </a:rPr>
              <a:t>throughout our curriculum. </a:t>
            </a:r>
            <a:endParaRPr lang="en-US" sz="6000" b="0" dirty="0">
              <a:latin typeface="Calibri" panose="020F0502020204030204" pitchFamily="34" charset="0"/>
              <a:cs typeface="Calibri" panose="020F0502020204030204" pitchFamily="34" charset="0"/>
            </a:endParaRPr>
          </a:p>
          <a:p>
            <a:pPr>
              <a:lnSpc>
                <a:spcPct val="90000"/>
              </a:lnSpc>
              <a:spcBef>
                <a:spcPts val="2000"/>
              </a:spcBef>
            </a:pPr>
            <a:endParaRPr lang="en-US" sz="5600" dirty="0">
              <a:latin typeface="Calibri" panose="020F0502020204030204" pitchFamily="34" charset="0"/>
              <a:cs typeface="Calibri" panose="020F0502020204030204" pitchFamily="34" charset="0"/>
            </a:endParaRPr>
          </a:p>
          <a:p>
            <a:pPr>
              <a:lnSpc>
                <a:spcPct val="90000"/>
              </a:lnSpc>
              <a:spcBef>
                <a:spcPts val="2000"/>
              </a:spcBef>
            </a:pPr>
            <a:r>
              <a:rPr lang="en-US" sz="5600" b="0" dirty="0">
                <a:latin typeface="Calibri" panose="020F0502020204030204" pitchFamily="34" charset="0"/>
                <a:cs typeface="Calibri" panose="020F0502020204030204" pitchFamily="34" charset="0"/>
              </a:rPr>
              <a:t>“All My Relations” </a:t>
            </a:r>
          </a:p>
          <a:p>
            <a:pPr>
              <a:lnSpc>
                <a:spcPct val="90000"/>
              </a:lnSpc>
              <a:spcBef>
                <a:spcPts val="2000"/>
              </a:spcBef>
            </a:pPr>
            <a:endParaRPr lang="en-US" sz="5600" dirty="0">
              <a:latin typeface="Calibri" panose="020F0502020204030204" pitchFamily="34" charset="0"/>
              <a:cs typeface="Calibri" panose="020F0502020204030204" pitchFamily="34" charset="0"/>
            </a:endParaRPr>
          </a:p>
          <a:p>
            <a:pPr algn="ctr"/>
            <a:endParaRPr lang="en-US" sz="56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1806F2D-E170-4BC5-B3C9-952CBC7F750B}"/>
              </a:ext>
            </a:extLst>
          </p:cNvPr>
          <p:cNvSpPr txBox="1"/>
          <p:nvPr/>
        </p:nvSpPr>
        <p:spPr>
          <a:xfrm>
            <a:off x="4014161" y="779255"/>
            <a:ext cx="16930774" cy="1538883"/>
          </a:xfrm>
          <a:prstGeom prst="rect">
            <a:avLst/>
          </a:prstGeom>
        </p:spPr>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a:r>
              <a:rPr lang="en-US" sz="8800" b="0" dirty="0">
                <a:latin typeface="Calibri Light"/>
                <a:cs typeface="Calibri Light"/>
              </a:rPr>
              <a:t>ACKNOWLEDGMENT </a:t>
            </a:r>
            <a:endParaRPr lang="en-US" sz="8800" b="0" dirty="0">
              <a:cs typeface="Calibri"/>
            </a:endParaRPr>
          </a:p>
        </p:txBody>
      </p:sp>
    </p:spTree>
    <p:extLst>
      <p:ext uri="{BB962C8B-B14F-4D97-AF65-F5344CB8AC3E}">
        <p14:creationId xmlns:p14="http://schemas.microsoft.com/office/powerpoint/2010/main" val="166908633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he Internet and the Web"/>
          <p:cNvSpPr txBox="1">
            <a:spLocks noGrp="1"/>
          </p:cNvSpPr>
          <p:nvPr>
            <p:ph type="title"/>
          </p:nvPr>
        </p:nvSpPr>
        <p:spPr>
          <a:prstGeom prst="rect">
            <a:avLst/>
          </a:prstGeom>
        </p:spPr>
        <p:txBody>
          <a:bodyPr/>
          <a:lstStyle/>
          <a:p>
            <a:r>
              <a:rPr lang="en-CA" b="0" dirty="0"/>
              <a:t>Welcome to Programming!</a:t>
            </a:r>
            <a:endParaRPr lang="en-GB" b="0" dirty="0"/>
          </a:p>
        </p:txBody>
      </p:sp>
      <p:sp>
        <p:nvSpPr>
          <p:cNvPr id="271" name="The Underlying Technology"/>
          <p:cNvSpPr txBox="1">
            <a:spLocks noGrp="1"/>
          </p:cNvSpPr>
          <p:nvPr>
            <p:ph type="body" sz="quarter" idx="1"/>
          </p:nvPr>
        </p:nvSpPr>
        <p:spPr>
          <a:prstGeom prst="rect">
            <a:avLst/>
          </a:prstGeom>
        </p:spPr>
        <p:txBody>
          <a:bodyPr/>
          <a:lstStyle/>
          <a:p>
            <a:r>
              <a:rPr lang="en-CA" dirty="0"/>
              <a:t>Specifically - Welcome to JavaScript Programming!</a:t>
            </a:r>
            <a:endParaRPr lang="en-GB"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What is code?"/>
          <p:cNvSpPr txBox="1">
            <a:spLocks noGrp="1"/>
          </p:cNvSpPr>
          <p:nvPr>
            <p:ph type="title"/>
          </p:nvPr>
        </p:nvSpPr>
        <p:spPr>
          <a:prstGeom prst="rect">
            <a:avLst/>
          </a:prstGeom>
        </p:spPr>
        <p:txBody>
          <a:bodyPr/>
          <a:lstStyle/>
          <a:p>
            <a:r>
              <a:rPr dirty="0"/>
              <a:t>What is </a:t>
            </a:r>
            <a:r>
              <a:rPr lang="en-US" dirty="0"/>
              <a:t>Programming</a:t>
            </a:r>
            <a:r>
              <a:rPr dirty="0"/>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undersea-cable.jpg" descr="undersea-cable.jpg"/>
          <p:cNvPicPr>
            <a:picLocks noGrp="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3746658" y="3669307"/>
            <a:ext cx="8884749" cy="8256986"/>
          </a:xfrm>
          <a:prstGeom prst="rect">
            <a:avLst/>
          </a:prstGeom>
        </p:spPr>
      </p:pic>
      <p:sp>
        <p:nvSpPr>
          <p:cNvPr id="274" name="The Internet"/>
          <p:cNvSpPr txBox="1">
            <a:spLocks noGrp="1"/>
          </p:cNvSpPr>
          <p:nvPr>
            <p:ph type="title"/>
          </p:nvPr>
        </p:nvSpPr>
        <p:spPr>
          <a:prstGeom prst="rect">
            <a:avLst/>
          </a:prstGeom>
        </p:spPr>
        <p:txBody>
          <a:bodyPr/>
          <a:lstStyle/>
          <a:p>
            <a:r>
              <a:rPr lang="en-CA" dirty="0"/>
              <a:t>Let’s talk about Programming</a:t>
            </a:r>
            <a:r>
              <a:rPr lang="en-GB" dirty="0"/>
              <a:t> </a:t>
            </a:r>
            <a:endParaRPr dirty="0"/>
          </a:p>
        </p:txBody>
      </p:sp>
      <p:sp>
        <p:nvSpPr>
          <p:cNvPr id="275" name="The Internet is a network of networks powered by TCP/IP…"/>
          <p:cNvSpPr txBox="1">
            <a:spLocks noGrp="1"/>
          </p:cNvSpPr>
          <p:nvPr>
            <p:ph type="body" sz="half" idx="1"/>
          </p:nvPr>
        </p:nvSpPr>
        <p:spPr>
          <a:prstGeom prst="rect">
            <a:avLst/>
          </a:prstGeom>
        </p:spPr>
        <p:txBody>
          <a:bodyPr>
            <a:normAutofit fontScale="92500"/>
          </a:bodyPr>
          <a:lstStyle/>
          <a:p>
            <a:r>
              <a:rPr lang="en-CA" dirty="0"/>
              <a:t>We will talk about why JavaScript is a great language to begin with shortly, but right now let’s talk about </a:t>
            </a:r>
            <a:r>
              <a:rPr lang="en-CA" b="1" dirty="0"/>
              <a:t>Programming</a:t>
            </a:r>
            <a:endParaRPr lang="en-GB" b="1" dirty="0"/>
          </a:p>
          <a:p>
            <a:r>
              <a:rPr lang="en-CA" dirty="0"/>
              <a:t>Many of you might have a preconception as to what Programming is</a:t>
            </a:r>
          </a:p>
          <a:p>
            <a:r>
              <a:rPr lang="en-CA" dirty="0"/>
              <a:t>Let’s start by examining what Programming means to all of us, and the world in general.</a:t>
            </a:r>
            <a:endParaRPr lang="en-GB" dirty="0"/>
          </a:p>
          <a:p>
            <a:endParaRPr lang="en-GB" dirty="0"/>
          </a:p>
        </p:txBody>
      </p:sp>
      <p:sp>
        <p:nvSpPr>
          <p:cNvPr id="2" name="TextBox 1">
            <a:extLst>
              <a:ext uri="{FF2B5EF4-FFF2-40B4-BE49-F238E27FC236}">
                <a16:creationId xmlns:a16="http://schemas.microsoft.com/office/drawing/2014/main" id="{6455B538-37A4-40A1-8B5B-C3F936D4A58A}"/>
              </a:ext>
            </a:extLst>
          </p:cNvPr>
          <p:cNvSpPr txBox="1"/>
          <p:nvPr/>
        </p:nvSpPr>
        <p:spPr>
          <a:xfrm>
            <a:off x="17708137" y="12036621"/>
            <a:ext cx="303313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dirty="0"/>
              <a:t>This is not Jo</a:t>
            </a:r>
            <a:endParaRPr lang="en-US" sz="3000" b="1" i="0" u="none" strike="noStrike" cap="none" spc="0" baseline="0" dirty="0">
              <a:latin typeface="+mn-lt"/>
              <a:ea typeface="+mn-ea"/>
              <a:cs typeface="+mn-cs"/>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What is code?"/>
          <p:cNvSpPr txBox="1">
            <a:spLocks noGrp="1"/>
          </p:cNvSpPr>
          <p:nvPr>
            <p:ph type="title"/>
          </p:nvPr>
        </p:nvSpPr>
        <p:spPr>
          <a:prstGeom prst="rect">
            <a:avLst/>
          </a:prstGeom>
        </p:spPr>
        <p:txBody>
          <a:bodyPr/>
          <a:lstStyle/>
          <a:p>
            <a:r>
              <a:rPr lang="en-CA" dirty="0"/>
              <a:t>Programming Background</a:t>
            </a:r>
            <a:endParaRPr lang="en-GB"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ear” and Share"/>
          <p:cNvSpPr txBox="1">
            <a:spLocks noGrp="1"/>
          </p:cNvSpPr>
          <p:nvPr>
            <p:ph type="title"/>
          </p:nvPr>
        </p:nvSpPr>
        <p:spPr>
          <a:prstGeom prst="rect">
            <a:avLst/>
          </a:prstGeom>
        </p:spPr>
        <p:txBody>
          <a:bodyPr/>
          <a:lstStyle/>
          <a:p>
            <a:r>
              <a:rPr lang="en-CA" b="0" dirty="0"/>
              <a:t>Discussion</a:t>
            </a:r>
            <a:endParaRPr b="0" dirty="0"/>
          </a:p>
        </p:txBody>
      </p:sp>
      <p:sp>
        <p:nvSpPr>
          <p:cNvPr id="320" name="Sharing your coding knowledge"/>
          <p:cNvSpPr txBox="1">
            <a:spLocks noGrp="1"/>
          </p:cNvSpPr>
          <p:nvPr>
            <p:ph type="body" idx="13"/>
          </p:nvPr>
        </p:nvSpPr>
        <p:spPr>
          <a:xfrm>
            <a:off x="1231900" y="8228558"/>
            <a:ext cx="6600246" cy="2897684"/>
          </a:xfrm>
          <a:prstGeom prst="rect">
            <a:avLst/>
          </a:prstGeom>
        </p:spPr>
        <p:txBody>
          <a:bodyPr/>
          <a:lstStyle/>
          <a:p>
            <a:r>
              <a:rPr dirty="0"/>
              <a:t>Sharing your coding knowledge</a:t>
            </a:r>
          </a:p>
        </p:txBody>
      </p:sp>
      <p:sp>
        <p:nvSpPr>
          <p:cNvPr id="321" name="Find a partner to talk to…"/>
          <p:cNvSpPr txBox="1">
            <a:spLocks noGrp="1"/>
          </p:cNvSpPr>
          <p:nvPr>
            <p:ph type="body" sz="half" idx="1"/>
          </p:nvPr>
        </p:nvSpPr>
        <p:spPr>
          <a:prstGeom prst="rect">
            <a:avLst/>
          </a:prstGeom>
        </p:spPr>
        <p:txBody>
          <a:bodyPr/>
          <a:lstStyle/>
          <a:p>
            <a:pPr>
              <a:buNone/>
            </a:pPr>
            <a:r>
              <a:rPr lang="en-CA" dirty="0"/>
              <a:t>       </a:t>
            </a:r>
            <a:r>
              <a:rPr lang="en-CA" sz="7500" dirty="0"/>
              <a:t>What is Programming?</a:t>
            </a:r>
            <a:endParaRPr lang="en-GB" sz="7500" dirty="0"/>
          </a:p>
        </p:txBody>
      </p:sp>
      <p:pic>
        <p:nvPicPr>
          <p:cNvPr id="5" name="Picture 4">
            <a:extLst>
              <a:ext uri="{FF2B5EF4-FFF2-40B4-BE49-F238E27FC236}">
                <a16:creationId xmlns:a16="http://schemas.microsoft.com/office/drawing/2014/main" id="{02C2AC77-5C39-9A49-AF8A-63D95619E1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752" y="206477"/>
            <a:ext cx="8760542" cy="5840361"/>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first-web-server.jpg" descr="first-web-server.jpg"/>
          <p:cNvPicPr>
            <a:picLocks noGrp="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3934369" y="4462660"/>
            <a:ext cx="8893706" cy="6670280"/>
          </a:xfrm>
          <a:prstGeom prst="rect">
            <a:avLst/>
          </a:prstGeom>
        </p:spPr>
      </p:pic>
      <p:sp>
        <p:nvSpPr>
          <p:cNvPr id="278" name="World Wide Web"/>
          <p:cNvSpPr txBox="1">
            <a:spLocks noGrp="1"/>
          </p:cNvSpPr>
          <p:nvPr>
            <p:ph type="title"/>
          </p:nvPr>
        </p:nvSpPr>
        <p:spPr>
          <a:prstGeom prst="rect">
            <a:avLst/>
          </a:prstGeom>
        </p:spPr>
        <p:txBody>
          <a:bodyPr/>
          <a:lstStyle/>
          <a:p>
            <a:r>
              <a:rPr lang="en-CA" dirty="0"/>
              <a:t>Programming Overview</a:t>
            </a:r>
            <a:endParaRPr lang="en-GB" dirty="0"/>
          </a:p>
        </p:txBody>
      </p:sp>
      <p:sp>
        <p:nvSpPr>
          <p:cNvPr id="279" name="Developed during the 1980s by Tim Berners-Lee while working at CERN in Switzerland…"/>
          <p:cNvSpPr txBox="1">
            <a:spLocks noGrp="1"/>
          </p:cNvSpPr>
          <p:nvPr>
            <p:ph type="body" sz="half" idx="1"/>
          </p:nvPr>
        </p:nvSpPr>
        <p:spPr>
          <a:prstGeom prst="rect">
            <a:avLst/>
          </a:prstGeom>
        </p:spPr>
        <p:txBody>
          <a:bodyPr>
            <a:normAutofit/>
          </a:bodyPr>
          <a:lstStyle/>
          <a:p>
            <a:r>
              <a:rPr lang="en-CA" dirty="0"/>
              <a:t>Programming is manipulating Data</a:t>
            </a:r>
            <a:endParaRPr lang="en-GB" dirty="0"/>
          </a:p>
          <a:p>
            <a:r>
              <a:rPr lang="en-CA" dirty="0"/>
              <a:t>Programming is creating Computer Code that is </a:t>
            </a:r>
            <a:r>
              <a:rPr lang="en-CA" b="1" dirty="0"/>
              <a:t>parsed </a:t>
            </a:r>
            <a:r>
              <a:rPr lang="en-CA" dirty="0"/>
              <a:t>(interpreted) by a </a:t>
            </a:r>
            <a:r>
              <a:rPr lang="en-CA" b="1" dirty="0"/>
              <a:t>machine </a:t>
            </a:r>
            <a:r>
              <a:rPr lang="en-CA" dirty="0"/>
              <a:t>(a computer) and gives </a:t>
            </a:r>
            <a:r>
              <a:rPr lang="en-CA" b="1" dirty="0"/>
              <a:t>directives </a:t>
            </a:r>
            <a:r>
              <a:rPr lang="en-CA" dirty="0"/>
              <a:t>(instructions) to the machine as to how to </a:t>
            </a:r>
            <a:r>
              <a:rPr lang="en-CA" b="1" dirty="0"/>
              <a:t>manipulate data</a:t>
            </a:r>
            <a:r>
              <a:rPr lang="en-CA" dirty="0"/>
              <a:t> (input)</a:t>
            </a:r>
            <a:endParaRPr lang="en-GB"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History of HTML"/>
          <p:cNvSpPr txBox="1">
            <a:spLocks noGrp="1"/>
          </p:cNvSpPr>
          <p:nvPr>
            <p:ph type="title"/>
          </p:nvPr>
        </p:nvSpPr>
        <p:spPr>
          <a:prstGeom prst="rect">
            <a:avLst/>
          </a:prstGeom>
        </p:spPr>
        <p:txBody>
          <a:bodyPr/>
          <a:lstStyle/>
          <a:p>
            <a:r>
              <a:rPr lang="en-CA" dirty="0"/>
              <a:t>Computer Architecture</a:t>
            </a:r>
            <a:endParaRPr dirty="0"/>
          </a:p>
        </p:txBody>
      </p:sp>
      <p:sp>
        <p:nvSpPr>
          <p:cNvPr id="282" name="Short for HyperText Markup Language…"/>
          <p:cNvSpPr txBox="1">
            <a:spLocks noGrp="1"/>
          </p:cNvSpPr>
          <p:nvPr>
            <p:ph type="body" sz="half" idx="1"/>
          </p:nvPr>
        </p:nvSpPr>
        <p:spPr>
          <a:prstGeom prst="rect">
            <a:avLst/>
          </a:prstGeom>
        </p:spPr>
        <p:txBody>
          <a:bodyPr>
            <a:normAutofit/>
          </a:bodyPr>
          <a:lstStyle/>
          <a:p>
            <a:r>
              <a:rPr lang="en-CA" dirty="0"/>
              <a:t>When Programming first started it was very difficult to create a program</a:t>
            </a:r>
            <a:endParaRPr lang="en-GB" dirty="0"/>
          </a:p>
          <a:p>
            <a:r>
              <a:rPr lang="en-CA" dirty="0"/>
              <a:t>Different computers have different </a:t>
            </a:r>
            <a:r>
              <a:rPr lang="en-CA" b="1" dirty="0"/>
              <a:t>Architectures</a:t>
            </a:r>
            <a:endParaRPr lang="en-GB" dirty="0"/>
          </a:p>
          <a:p>
            <a:r>
              <a:rPr lang="en-CA" dirty="0"/>
              <a:t>An Architecture is the physical design of a computer</a:t>
            </a:r>
            <a:endParaRPr lang="en-GB" dirty="0"/>
          </a:p>
        </p:txBody>
      </p:sp>
      <p:pic>
        <p:nvPicPr>
          <p:cNvPr id="283" name="Picture 4" descr="Picture 4"/>
          <p:cNvPicPr>
            <a:picLocks/>
          </p:cNvPicPr>
          <p:nvPr/>
        </p:nvPicPr>
        <p:blipFill>
          <a:blip r:embed="rId2"/>
          <a:stretch>
            <a:fillRect/>
          </a:stretch>
        </p:blipFill>
        <p:spPr>
          <a:xfrm>
            <a:off x="15910362" y="5472605"/>
            <a:ext cx="6679321" cy="5009492"/>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History of HTML"/>
          <p:cNvSpPr txBox="1">
            <a:spLocks noGrp="1"/>
          </p:cNvSpPr>
          <p:nvPr>
            <p:ph type="title"/>
          </p:nvPr>
        </p:nvSpPr>
        <p:spPr>
          <a:prstGeom prst="rect">
            <a:avLst/>
          </a:prstGeom>
        </p:spPr>
        <p:txBody>
          <a:bodyPr/>
          <a:lstStyle/>
          <a:p>
            <a:r>
              <a:rPr lang="en-US" dirty="0"/>
              <a:t>Computer Instructions</a:t>
            </a:r>
            <a:endParaRPr dirty="0"/>
          </a:p>
        </p:txBody>
      </p:sp>
      <p:sp>
        <p:nvSpPr>
          <p:cNvPr id="282" name="Short for HyperText Markup Language…"/>
          <p:cNvSpPr txBox="1">
            <a:spLocks noGrp="1"/>
          </p:cNvSpPr>
          <p:nvPr>
            <p:ph type="body" sz="half" idx="1"/>
          </p:nvPr>
        </p:nvSpPr>
        <p:spPr>
          <a:prstGeom prst="rect">
            <a:avLst/>
          </a:prstGeom>
        </p:spPr>
        <p:txBody>
          <a:bodyPr>
            <a:normAutofit/>
          </a:bodyPr>
          <a:lstStyle/>
          <a:p>
            <a:r>
              <a:rPr lang="en-CA" dirty="0"/>
              <a:t>Computer </a:t>
            </a:r>
            <a:r>
              <a:rPr lang="en-CA" b="1" dirty="0"/>
              <a:t>Instructions </a:t>
            </a:r>
            <a:r>
              <a:rPr lang="en-CA" dirty="0"/>
              <a:t>are the instructions that tell a computer what to do</a:t>
            </a:r>
          </a:p>
          <a:p>
            <a:r>
              <a:rPr lang="en-CA" dirty="0"/>
              <a:t>Each different computer </a:t>
            </a:r>
            <a:r>
              <a:rPr lang="en-CA" b="1" dirty="0"/>
              <a:t>Architecture </a:t>
            </a:r>
            <a:r>
              <a:rPr lang="en-CA" dirty="0"/>
              <a:t>requires a different set of computer Instructions</a:t>
            </a:r>
          </a:p>
        </p:txBody>
      </p:sp>
      <p:pic>
        <p:nvPicPr>
          <p:cNvPr id="283" name="Picture 4" descr="Picture 4"/>
          <p:cNvPicPr>
            <a:picLocks/>
          </p:cNvPicPr>
          <p:nvPr/>
        </p:nvPicPr>
        <p:blipFill>
          <a:blip r:embed="rId2"/>
          <a:stretch>
            <a:fillRect/>
          </a:stretch>
        </p:blipFill>
        <p:spPr>
          <a:xfrm>
            <a:off x="15910362" y="5472605"/>
            <a:ext cx="6679321" cy="5009492"/>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History of HTML"/>
          <p:cNvSpPr txBox="1">
            <a:spLocks noGrp="1"/>
          </p:cNvSpPr>
          <p:nvPr>
            <p:ph type="title"/>
          </p:nvPr>
        </p:nvSpPr>
        <p:spPr>
          <a:prstGeom prst="rect">
            <a:avLst/>
          </a:prstGeom>
        </p:spPr>
        <p:txBody>
          <a:bodyPr/>
          <a:lstStyle/>
          <a:p>
            <a:r>
              <a:rPr lang="en-US" dirty="0"/>
              <a:t>Instruction Sets</a:t>
            </a:r>
            <a:endParaRPr dirty="0"/>
          </a:p>
        </p:txBody>
      </p:sp>
      <p:sp>
        <p:nvSpPr>
          <p:cNvPr id="282" name="Short for HyperText Markup Language…"/>
          <p:cNvSpPr txBox="1">
            <a:spLocks noGrp="1"/>
          </p:cNvSpPr>
          <p:nvPr>
            <p:ph type="body" sz="half" idx="1"/>
          </p:nvPr>
        </p:nvSpPr>
        <p:spPr>
          <a:prstGeom prst="rect">
            <a:avLst/>
          </a:prstGeom>
        </p:spPr>
        <p:txBody>
          <a:bodyPr>
            <a:normAutofit/>
          </a:bodyPr>
          <a:lstStyle/>
          <a:p>
            <a:r>
              <a:rPr lang="en-CA" dirty="0"/>
              <a:t>That means that writing a computer program meant writing a different set of computer Instructions for each separate computer Architecture. These are called </a:t>
            </a:r>
            <a:r>
              <a:rPr lang="en-CA" b="1" dirty="0"/>
              <a:t>Instruction Sets.</a:t>
            </a:r>
            <a:endParaRPr lang="en-CA" dirty="0"/>
          </a:p>
          <a:p>
            <a:r>
              <a:rPr lang="en-CA" dirty="0"/>
              <a:t>This created a lot of work for the first programmers. </a:t>
            </a:r>
            <a:endParaRPr lang="en-GB" dirty="0"/>
          </a:p>
        </p:txBody>
      </p:sp>
      <p:pic>
        <p:nvPicPr>
          <p:cNvPr id="283" name="Picture 4" descr="Picture 4"/>
          <p:cNvPicPr>
            <a:picLocks/>
          </p:cNvPicPr>
          <p:nvPr/>
        </p:nvPicPr>
        <p:blipFill>
          <a:blip r:embed="rId2"/>
          <a:stretch>
            <a:fillRect/>
          </a:stretch>
        </p:blipFill>
        <p:spPr>
          <a:xfrm>
            <a:off x="15910362" y="5472605"/>
            <a:ext cx="6679321" cy="5009492"/>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History of HTML"/>
          <p:cNvSpPr txBox="1">
            <a:spLocks noGrp="1"/>
          </p:cNvSpPr>
          <p:nvPr>
            <p:ph type="title"/>
          </p:nvPr>
        </p:nvSpPr>
        <p:spPr>
          <a:prstGeom prst="rect">
            <a:avLst/>
          </a:prstGeom>
        </p:spPr>
        <p:txBody>
          <a:bodyPr/>
          <a:lstStyle/>
          <a:p>
            <a:r>
              <a:rPr lang="en-US" dirty="0"/>
              <a:t>Instruction Sets</a:t>
            </a:r>
            <a:endParaRPr dirty="0"/>
          </a:p>
        </p:txBody>
      </p:sp>
      <p:sp>
        <p:nvSpPr>
          <p:cNvPr id="282" name="Short for HyperText Markup Language…"/>
          <p:cNvSpPr txBox="1">
            <a:spLocks noGrp="1"/>
          </p:cNvSpPr>
          <p:nvPr>
            <p:ph type="body" sz="half" idx="1"/>
          </p:nvPr>
        </p:nvSpPr>
        <p:spPr>
          <a:prstGeom prst="rect">
            <a:avLst/>
          </a:prstGeom>
        </p:spPr>
        <p:txBody>
          <a:bodyPr>
            <a:normAutofit fontScale="92500"/>
          </a:bodyPr>
          <a:lstStyle/>
          <a:p>
            <a:r>
              <a:rPr lang="en-CA" dirty="0"/>
              <a:t>These separate </a:t>
            </a:r>
            <a:r>
              <a:rPr lang="en-CA" b="1" dirty="0"/>
              <a:t>Instruction Sets </a:t>
            </a:r>
            <a:r>
              <a:rPr lang="en-CA" dirty="0"/>
              <a:t>were written for specific </a:t>
            </a:r>
            <a:r>
              <a:rPr lang="en-CA" b="1" dirty="0"/>
              <a:t>Computer Architectures</a:t>
            </a:r>
            <a:r>
              <a:rPr lang="en-CA" dirty="0"/>
              <a:t>, and computers do not understand instructions unless they are written in a language that they understand.</a:t>
            </a:r>
          </a:p>
          <a:p>
            <a:r>
              <a:rPr lang="en-CA" dirty="0"/>
              <a:t> Computers understand numbers only, they have no concept of language.</a:t>
            </a:r>
          </a:p>
          <a:p>
            <a:r>
              <a:rPr lang="en-CA" dirty="0"/>
              <a:t>So all these </a:t>
            </a:r>
            <a:r>
              <a:rPr lang="en-CA" b="1" dirty="0"/>
              <a:t>Instruction Sets </a:t>
            </a:r>
            <a:r>
              <a:rPr lang="en-CA" dirty="0"/>
              <a:t>needed to be written in number based languages.</a:t>
            </a:r>
            <a:endParaRPr lang="en-GB" dirty="0"/>
          </a:p>
        </p:txBody>
      </p:sp>
      <p:pic>
        <p:nvPicPr>
          <p:cNvPr id="283" name="Picture 4" descr="Picture 4"/>
          <p:cNvPicPr>
            <a:picLocks/>
          </p:cNvPicPr>
          <p:nvPr/>
        </p:nvPicPr>
        <p:blipFill>
          <a:blip r:embed="rId2"/>
          <a:stretch>
            <a:fillRect/>
          </a:stretch>
        </p:blipFill>
        <p:spPr>
          <a:xfrm>
            <a:off x="15910362" y="5472605"/>
            <a:ext cx="6679321" cy="500949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farside-brain-is-full.jpg" descr="A group of people sitting around a living room&#10;&#10;Description generated with very high confidence">
            <a:extLst>
              <a:ext uri="{FF2B5EF4-FFF2-40B4-BE49-F238E27FC236}">
                <a16:creationId xmlns:a16="http://schemas.microsoft.com/office/drawing/2014/main" id="{2BB2E67D-208B-4D0C-8C0F-253787E043F7}"/>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20" y="10"/>
            <a:ext cx="24383980" cy="13715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40284"/>
            <a:ext cx="24384000" cy="147310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7750" y="10634480"/>
            <a:ext cx="22421850" cy="1489672"/>
          </a:xfrm>
        </p:spPr>
        <p:txBody>
          <a:bodyPr vert="horz" lIns="91440" tIns="45720" rIns="91440" bIns="45720" rtlCol="0" anchor="ctr">
            <a:normAutofit/>
          </a:bodyPr>
          <a:lstStyle/>
          <a:p>
            <a:pPr defTabSz="914400">
              <a:lnSpc>
                <a:spcPct val="90000"/>
              </a:lnSpc>
              <a:spcBef>
                <a:spcPct val="0"/>
              </a:spcBef>
            </a:pPr>
            <a:r>
              <a:rPr lang="en-US" sz="7200" kern="1200" dirty="0">
                <a:solidFill>
                  <a:schemeClr val="tx1">
                    <a:lumMod val="85000"/>
                    <a:lumOff val="15000"/>
                  </a:schemeClr>
                </a:solidFill>
                <a:latin typeface="+mj-lt"/>
                <a:ea typeface="+mj-ea"/>
                <a:cs typeface="+mj-cs"/>
              </a:rPr>
              <a:t>WELCOME TO YOUR TECH EDUCATION JOURNEY</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0483966"/>
            <a:ext cx="2438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269704"/>
            <a:ext cx="2438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695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Browser Wars"/>
          <p:cNvSpPr txBox="1">
            <a:spLocks noGrp="1"/>
          </p:cNvSpPr>
          <p:nvPr>
            <p:ph type="title"/>
          </p:nvPr>
        </p:nvSpPr>
        <p:spPr>
          <a:prstGeom prst="rect">
            <a:avLst/>
          </a:prstGeom>
        </p:spPr>
        <p:txBody>
          <a:bodyPr/>
          <a:lstStyle/>
          <a:p>
            <a:r>
              <a:rPr lang="en-US" dirty="0"/>
              <a:t>Instruction Sets</a:t>
            </a:r>
            <a:endParaRPr dirty="0"/>
          </a:p>
        </p:txBody>
      </p:sp>
      <p:sp>
        <p:nvSpPr>
          <p:cNvPr id="294" name="Ever since the birth of the Web, browsers have competed with each other for market share usage…"/>
          <p:cNvSpPr txBox="1">
            <a:spLocks noGrp="1"/>
          </p:cNvSpPr>
          <p:nvPr>
            <p:ph type="body" sz="half" idx="1"/>
          </p:nvPr>
        </p:nvSpPr>
        <p:spPr>
          <a:prstGeom prst="rect">
            <a:avLst/>
          </a:prstGeom>
        </p:spPr>
        <p:txBody>
          <a:bodyPr>
            <a:normAutofit/>
          </a:bodyPr>
          <a:lstStyle/>
          <a:p>
            <a:pPr>
              <a:buNone/>
            </a:pPr>
            <a:r>
              <a:rPr lang="en-CA" dirty="0"/>
              <a:t>A set of instructions could look like this:</a:t>
            </a:r>
            <a:endParaRPr lang="en-GB" dirty="0"/>
          </a:p>
          <a:p>
            <a:pPr algn="ctr">
              <a:buNone/>
            </a:pPr>
            <a:r>
              <a:rPr lang="en-CA" dirty="0"/>
              <a:t>00011100</a:t>
            </a:r>
            <a:endParaRPr lang="en-GB" dirty="0"/>
          </a:p>
          <a:p>
            <a:pPr algn="ctr">
              <a:buNone/>
            </a:pPr>
            <a:r>
              <a:rPr lang="en-CA" dirty="0"/>
              <a:t>11000000</a:t>
            </a:r>
            <a:endParaRPr lang="en-GB" dirty="0"/>
          </a:p>
          <a:p>
            <a:pPr algn="ctr">
              <a:buNone/>
            </a:pPr>
            <a:r>
              <a:rPr lang="en-CA" dirty="0"/>
              <a:t>00010100</a:t>
            </a:r>
            <a:endParaRPr lang="en-GB" dirty="0"/>
          </a:p>
        </p:txBody>
      </p:sp>
      <p:pic>
        <p:nvPicPr>
          <p:cNvPr id="295" name="image9.jpeg" descr="image9.jpeg"/>
          <p:cNvPicPr>
            <a:picLocks noGrp="1" noChangeAspect="1"/>
          </p:cNvPicPr>
          <p:nvPr>
            <p:ph type="pic" idx="13"/>
          </p:nvPr>
        </p:nvPicPr>
        <p:blipFill>
          <a:blip r:embed="rId2"/>
          <a:srcRect/>
          <a:stretch>
            <a:fillRect/>
          </a:stretch>
        </p:blipFill>
        <p:spPr>
          <a:xfrm>
            <a:off x="1772766" y="4354314"/>
            <a:ext cx="9002167" cy="6886776"/>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Browser Wars"/>
          <p:cNvSpPr txBox="1">
            <a:spLocks noGrp="1"/>
          </p:cNvSpPr>
          <p:nvPr>
            <p:ph type="title"/>
          </p:nvPr>
        </p:nvSpPr>
        <p:spPr>
          <a:prstGeom prst="rect">
            <a:avLst/>
          </a:prstGeom>
        </p:spPr>
        <p:txBody>
          <a:bodyPr/>
          <a:lstStyle/>
          <a:p>
            <a:r>
              <a:rPr lang="en-US" dirty="0"/>
              <a:t>Instruction Sets</a:t>
            </a:r>
            <a:endParaRPr dirty="0"/>
          </a:p>
        </p:txBody>
      </p:sp>
      <p:sp>
        <p:nvSpPr>
          <p:cNvPr id="294" name="Ever since the birth of the Web, browsers have competed with each other for market share usage…"/>
          <p:cNvSpPr txBox="1">
            <a:spLocks noGrp="1"/>
          </p:cNvSpPr>
          <p:nvPr>
            <p:ph type="body" sz="half" idx="1"/>
          </p:nvPr>
        </p:nvSpPr>
        <p:spPr>
          <a:xfrm>
            <a:off x="974622" y="3599457"/>
            <a:ext cx="22031428" cy="8622508"/>
          </a:xfrm>
          <a:prstGeom prst="rect">
            <a:avLst/>
          </a:prstGeom>
        </p:spPr>
        <p:txBody>
          <a:bodyPr>
            <a:normAutofit/>
          </a:bodyPr>
          <a:lstStyle/>
          <a:p>
            <a:pPr>
              <a:buNone/>
            </a:pPr>
            <a:r>
              <a:rPr lang="en-CA" dirty="0"/>
              <a:t>Actually, more like this:</a:t>
            </a:r>
            <a:endParaRPr lang="en-GB" dirty="0"/>
          </a:p>
          <a:p>
            <a:pPr algn="ctr">
              <a:buNone/>
            </a:pPr>
            <a:r>
              <a:rPr lang="en-CA" dirty="0"/>
              <a:t>00011100 00011100 00011100 00011100 00010100 11011100 00011100</a:t>
            </a:r>
            <a:endParaRPr lang="en-GB" dirty="0"/>
          </a:p>
          <a:p>
            <a:pPr algn="ctr">
              <a:buNone/>
            </a:pPr>
            <a:r>
              <a:rPr lang="en-CA" dirty="0"/>
              <a:t>11000010 01111100 10001110 01011101 00000100 10000101 00010100</a:t>
            </a:r>
            <a:endParaRPr lang="en-GB" dirty="0"/>
          </a:p>
          <a:p>
            <a:pPr algn="ctr">
              <a:buNone/>
            </a:pPr>
            <a:r>
              <a:rPr lang="en-CA" dirty="0"/>
              <a:t>00010100 00011100 00011100 00011100 00011100 01011100 00001100</a:t>
            </a:r>
          </a:p>
          <a:p>
            <a:pPr algn="ctr">
              <a:buNone/>
            </a:pPr>
            <a:r>
              <a:rPr lang="en-CA" dirty="0"/>
              <a:t>00010110 10011101 01011101 11011100 11000100 01001100 00010000</a:t>
            </a:r>
            <a:endParaRPr lang="en-GB" dirty="0"/>
          </a:p>
          <a:p>
            <a:pPr algn="ctr">
              <a:buNone/>
            </a:pPr>
            <a:r>
              <a:rPr lang="en-CA" dirty="0"/>
              <a:t>11000010 01111100 10001110 01011101 00000100 10000101 00010100</a:t>
            </a:r>
            <a:endParaRPr lang="en-GB" dirty="0"/>
          </a:p>
          <a:p>
            <a:pPr>
              <a:buNone/>
            </a:pPr>
            <a:endParaRPr lang="en-GB"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image8.png" descr="image8.png"/>
          <p:cNvPicPr>
            <a:picLocks noGrp="1" noChangeAspect="1"/>
          </p:cNvPicPr>
          <p:nvPr>
            <p:ph type="pic" idx="13"/>
          </p:nvPr>
        </p:nvPicPr>
        <p:blipFill>
          <a:blip r:embed="rId2"/>
          <a:srcRect/>
          <a:stretch>
            <a:fillRect/>
          </a:stretch>
        </p:blipFill>
        <p:spPr>
          <a:xfrm>
            <a:off x="15793842" y="5170673"/>
            <a:ext cx="4790381" cy="5254254"/>
          </a:xfrm>
          <a:prstGeom prst="rect">
            <a:avLst/>
          </a:prstGeom>
        </p:spPr>
      </p:pic>
      <p:sp>
        <p:nvSpPr>
          <p:cNvPr id="286" name="The First Websites"/>
          <p:cNvSpPr txBox="1">
            <a:spLocks noGrp="1"/>
          </p:cNvSpPr>
          <p:nvPr>
            <p:ph type="title"/>
          </p:nvPr>
        </p:nvSpPr>
        <p:spPr>
          <a:prstGeom prst="rect">
            <a:avLst/>
          </a:prstGeom>
        </p:spPr>
        <p:txBody>
          <a:bodyPr/>
          <a:lstStyle/>
          <a:p>
            <a:r>
              <a:rPr lang="en-CA" dirty="0"/>
              <a:t>000101</a:t>
            </a:r>
            <a:endParaRPr dirty="0"/>
          </a:p>
        </p:txBody>
      </p:sp>
      <p:sp>
        <p:nvSpPr>
          <p:cNvPr id="287" name="HTML included the ability to link documents electronically using hyperlinks…"/>
          <p:cNvSpPr txBox="1">
            <a:spLocks noGrp="1"/>
          </p:cNvSpPr>
          <p:nvPr>
            <p:ph type="body" sz="half" idx="1"/>
          </p:nvPr>
        </p:nvSpPr>
        <p:spPr>
          <a:xfrm>
            <a:off x="1689100" y="3479800"/>
            <a:ext cx="11894319" cy="8636000"/>
          </a:xfrm>
          <a:prstGeom prst="rect">
            <a:avLst/>
          </a:prstGeom>
        </p:spPr>
        <p:txBody>
          <a:bodyPr/>
          <a:lstStyle/>
          <a:p>
            <a:pPr marL="670559" indent="-670559" algn="ctr" defTabSz="784225">
              <a:spcBef>
                <a:spcPts val="4200"/>
              </a:spcBef>
              <a:buNone/>
              <a:defRPr sz="4560"/>
            </a:pPr>
            <a:r>
              <a:rPr lang="en-US" dirty="0"/>
              <a:t>00110101 00111100 11110010 </a:t>
            </a:r>
            <a:endParaRPr b="1" dirty="0"/>
          </a:p>
          <a:p>
            <a:r>
              <a:rPr lang="en-CA" dirty="0"/>
              <a:t>This would probably be very hard to write by hand.</a:t>
            </a:r>
            <a:endParaRPr lang="en-GB" dirty="0"/>
          </a:p>
          <a:p>
            <a:r>
              <a:rPr lang="en-CA" dirty="0"/>
              <a:t>This is called </a:t>
            </a:r>
            <a:r>
              <a:rPr lang="en-CA" b="1" dirty="0"/>
              <a:t>Assembly Language</a:t>
            </a:r>
            <a:r>
              <a:rPr lang="en-CA" dirty="0"/>
              <a:t>, and the first programmers actually had to learn to write computer instructions this way.</a:t>
            </a:r>
            <a:endParaRPr lang="en-GB"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image11.png" descr="image11.png"/>
          <p:cNvPicPr>
            <a:picLocks noGrp="1" noChangeAspect="1"/>
          </p:cNvPicPr>
          <p:nvPr>
            <p:ph type="pic" idx="13"/>
          </p:nvPr>
        </p:nvPicPr>
        <p:blipFill>
          <a:blip r:embed="rId2"/>
          <a:srcRect/>
          <a:stretch>
            <a:fillRect/>
          </a:stretch>
        </p:blipFill>
        <p:spPr>
          <a:xfrm>
            <a:off x="13569705" y="4718248"/>
            <a:ext cx="9238654" cy="6159104"/>
          </a:xfrm>
          <a:prstGeom prst="rect">
            <a:avLst/>
          </a:prstGeom>
        </p:spPr>
      </p:pic>
      <p:sp>
        <p:nvSpPr>
          <p:cNvPr id="290" name="What’s a Web Browser?"/>
          <p:cNvSpPr txBox="1">
            <a:spLocks noGrp="1"/>
          </p:cNvSpPr>
          <p:nvPr>
            <p:ph type="title"/>
          </p:nvPr>
        </p:nvSpPr>
        <p:spPr>
          <a:prstGeom prst="rect">
            <a:avLst/>
          </a:prstGeom>
        </p:spPr>
        <p:txBody>
          <a:bodyPr/>
          <a:lstStyle/>
          <a:p>
            <a:r>
              <a:rPr lang="en-CA" dirty="0"/>
              <a:t>Programming paradigms</a:t>
            </a:r>
            <a:endParaRPr lang="en-GB" dirty="0"/>
          </a:p>
        </p:txBody>
      </p:sp>
      <p:sp>
        <p:nvSpPr>
          <p:cNvPr id="291" name="Software application for accessing the World Wide Web…"/>
          <p:cNvSpPr txBox="1">
            <a:spLocks noGrp="1"/>
          </p:cNvSpPr>
          <p:nvPr>
            <p:ph type="body" sz="half" idx="1"/>
          </p:nvPr>
        </p:nvSpPr>
        <p:spPr>
          <a:prstGeom prst="rect">
            <a:avLst/>
          </a:prstGeom>
        </p:spPr>
        <p:txBody>
          <a:bodyPr>
            <a:normAutofit/>
          </a:bodyPr>
          <a:lstStyle/>
          <a:p>
            <a:r>
              <a:rPr lang="en-CA" dirty="0"/>
              <a:t>A </a:t>
            </a:r>
            <a:r>
              <a:rPr lang="en-CA" b="1" dirty="0"/>
              <a:t>Paradigm </a:t>
            </a:r>
            <a:r>
              <a:rPr lang="en-CA" dirty="0"/>
              <a:t>is a way of looking at a problem.</a:t>
            </a:r>
            <a:endParaRPr lang="en-GB" dirty="0"/>
          </a:p>
          <a:p>
            <a:r>
              <a:rPr lang="en-CA" dirty="0"/>
              <a:t>In the programming world, when we have a problem that we want to solve, we have some decisions to make before we start to work on the actual programming.</a:t>
            </a:r>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image11.png" descr="image11.png"/>
          <p:cNvPicPr>
            <a:picLocks noGrp="1" noChangeAspect="1"/>
          </p:cNvPicPr>
          <p:nvPr>
            <p:ph type="pic" idx="13"/>
          </p:nvPr>
        </p:nvPicPr>
        <p:blipFill>
          <a:blip r:embed="rId3"/>
          <a:srcRect/>
          <a:stretch>
            <a:fillRect/>
          </a:stretch>
        </p:blipFill>
        <p:spPr>
          <a:xfrm>
            <a:off x="13569705" y="4718248"/>
            <a:ext cx="9238654" cy="6159104"/>
          </a:xfrm>
          <a:prstGeom prst="rect">
            <a:avLst/>
          </a:prstGeom>
        </p:spPr>
      </p:pic>
      <p:sp>
        <p:nvSpPr>
          <p:cNvPr id="290" name="What’s a Web Browser?"/>
          <p:cNvSpPr txBox="1">
            <a:spLocks noGrp="1"/>
          </p:cNvSpPr>
          <p:nvPr>
            <p:ph type="title"/>
          </p:nvPr>
        </p:nvSpPr>
        <p:spPr>
          <a:prstGeom prst="rect">
            <a:avLst/>
          </a:prstGeom>
        </p:spPr>
        <p:txBody>
          <a:bodyPr>
            <a:normAutofit fontScale="90000"/>
          </a:bodyPr>
          <a:lstStyle/>
          <a:p>
            <a:r>
              <a:rPr lang="en-CA" dirty="0"/>
              <a:t>Some of the questions we might ask ourselves are:</a:t>
            </a:r>
          </a:p>
        </p:txBody>
      </p:sp>
      <p:sp>
        <p:nvSpPr>
          <p:cNvPr id="291" name="Software application for accessing the World Wide Web…"/>
          <p:cNvSpPr txBox="1">
            <a:spLocks noGrp="1"/>
          </p:cNvSpPr>
          <p:nvPr>
            <p:ph type="body" sz="half" idx="1"/>
          </p:nvPr>
        </p:nvSpPr>
        <p:spPr>
          <a:prstGeom prst="rect">
            <a:avLst/>
          </a:prstGeom>
        </p:spPr>
        <p:txBody>
          <a:bodyPr>
            <a:normAutofit fontScale="92500" lnSpcReduction="10000"/>
          </a:bodyPr>
          <a:lstStyle/>
          <a:p>
            <a:r>
              <a:rPr lang="en-CA" dirty="0"/>
              <a:t>What type of problem is this? </a:t>
            </a:r>
          </a:p>
          <a:p>
            <a:r>
              <a:rPr lang="en-CA" dirty="0"/>
              <a:t>Is it number based, like working out a monthly budget? </a:t>
            </a:r>
          </a:p>
          <a:p>
            <a:r>
              <a:rPr lang="en-CA" dirty="0"/>
              <a:t>Is it a word based problem, like a finding specific phrases in a long document? </a:t>
            </a:r>
          </a:p>
          <a:p>
            <a:r>
              <a:rPr lang="en-CA" dirty="0"/>
              <a:t>Is it part of the functionality of mobile app that I’m building? </a:t>
            </a:r>
          </a:p>
          <a:p>
            <a:r>
              <a:rPr lang="en-CA" dirty="0"/>
              <a:t>There are so many possibilities. </a:t>
            </a:r>
            <a:endParaRPr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image11.png" descr="image11.png"/>
          <p:cNvPicPr>
            <a:picLocks noGrp="1" noChangeAspect="1"/>
          </p:cNvPicPr>
          <p:nvPr>
            <p:ph type="pic" idx="13"/>
          </p:nvPr>
        </p:nvPicPr>
        <p:blipFill>
          <a:blip r:embed="rId3"/>
          <a:srcRect/>
          <a:stretch>
            <a:fillRect/>
          </a:stretch>
        </p:blipFill>
        <p:spPr>
          <a:xfrm>
            <a:off x="13569705" y="4718248"/>
            <a:ext cx="9238654" cy="6159104"/>
          </a:xfrm>
          <a:prstGeom prst="rect">
            <a:avLst/>
          </a:prstGeom>
        </p:spPr>
      </p:pic>
      <p:sp>
        <p:nvSpPr>
          <p:cNvPr id="290" name="What’s a Web Browser?"/>
          <p:cNvSpPr txBox="1">
            <a:spLocks noGrp="1"/>
          </p:cNvSpPr>
          <p:nvPr>
            <p:ph type="title"/>
          </p:nvPr>
        </p:nvSpPr>
        <p:spPr>
          <a:prstGeom prst="rect">
            <a:avLst/>
          </a:prstGeom>
        </p:spPr>
        <p:txBody>
          <a:bodyPr>
            <a:normAutofit/>
          </a:bodyPr>
          <a:lstStyle/>
          <a:p>
            <a:r>
              <a:rPr lang="en-CA" dirty="0"/>
              <a:t>Problem Domain</a:t>
            </a:r>
          </a:p>
        </p:txBody>
      </p:sp>
      <p:sp>
        <p:nvSpPr>
          <p:cNvPr id="291" name="Software application for accessing the World Wide Web…"/>
          <p:cNvSpPr txBox="1">
            <a:spLocks noGrp="1"/>
          </p:cNvSpPr>
          <p:nvPr>
            <p:ph type="body" sz="half" idx="1"/>
          </p:nvPr>
        </p:nvSpPr>
        <p:spPr>
          <a:prstGeom prst="rect">
            <a:avLst/>
          </a:prstGeom>
        </p:spPr>
        <p:txBody>
          <a:bodyPr>
            <a:normAutofit/>
          </a:bodyPr>
          <a:lstStyle/>
          <a:p>
            <a:r>
              <a:rPr lang="en-CA" dirty="0"/>
              <a:t>What type of problem is this? </a:t>
            </a:r>
          </a:p>
          <a:p>
            <a:r>
              <a:rPr lang="en-CA" dirty="0"/>
              <a:t>When you figure out the specific problem, this is called in computer science the </a:t>
            </a:r>
            <a:r>
              <a:rPr lang="en-CA" b="1" dirty="0"/>
              <a:t>Problem Domain</a:t>
            </a:r>
          </a:p>
          <a:p>
            <a:r>
              <a:rPr lang="en-CA" dirty="0"/>
              <a:t>What is the </a:t>
            </a:r>
            <a:r>
              <a:rPr lang="en-CA" b="1" dirty="0"/>
              <a:t>exact problem </a:t>
            </a:r>
            <a:r>
              <a:rPr lang="en-CA" dirty="0"/>
              <a:t>and what type of </a:t>
            </a:r>
            <a:r>
              <a:rPr lang="en-CA" b="1" dirty="0"/>
              <a:t>data </a:t>
            </a:r>
            <a:r>
              <a:rPr lang="en-CA" dirty="0"/>
              <a:t>is involved (numbers, text, etc). </a:t>
            </a:r>
            <a:endParaRPr lang="en-GB"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Looking at browser market share"/>
          <p:cNvSpPr txBox="1">
            <a:spLocks noGrp="1"/>
          </p:cNvSpPr>
          <p:nvPr>
            <p:ph type="body" idx="13"/>
          </p:nvPr>
        </p:nvSpPr>
        <p:spPr>
          <a:prstGeom prst="rect">
            <a:avLst/>
          </a:prstGeom>
        </p:spPr>
        <p:txBody>
          <a:bodyPr/>
          <a:lstStyle/>
          <a:p>
            <a:r>
              <a:rPr lang="en-US" dirty="0"/>
              <a:t>Defining the Problem Domain</a:t>
            </a:r>
            <a:endParaRPr dirty="0"/>
          </a:p>
        </p:txBody>
      </p:sp>
      <p:sp>
        <p:nvSpPr>
          <p:cNvPr id="306" name="Activity 1"/>
          <p:cNvSpPr txBox="1">
            <a:spLocks noGrp="1"/>
          </p:cNvSpPr>
          <p:nvPr>
            <p:ph type="title"/>
          </p:nvPr>
        </p:nvSpPr>
        <p:spPr>
          <a:prstGeom prst="rect">
            <a:avLst/>
          </a:prstGeom>
        </p:spPr>
        <p:txBody>
          <a:bodyPr/>
          <a:lstStyle/>
          <a:p>
            <a:r>
              <a:rPr lang="en-CA" dirty="0"/>
              <a:t>Discussion</a:t>
            </a:r>
            <a:endParaRPr dirty="0"/>
          </a:p>
        </p:txBody>
      </p:sp>
      <p:sp>
        <p:nvSpPr>
          <p:cNvPr id="307" name="Visit gs.statcounter.com…"/>
          <p:cNvSpPr txBox="1">
            <a:spLocks noGrp="1"/>
          </p:cNvSpPr>
          <p:nvPr>
            <p:ph type="body" sz="half" idx="1"/>
          </p:nvPr>
        </p:nvSpPr>
        <p:spPr>
          <a:prstGeom prst="rect">
            <a:avLst/>
          </a:prstGeom>
        </p:spPr>
        <p:txBody>
          <a:bodyPr/>
          <a:lstStyle/>
          <a:p>
            <a:r>
              <a:rPr lang="en-CA" dirty="0"/>
              <a:t>Can you think of a problem that might be solved with programming? </a:t>
            </a:r>
          </a:p>
          <a:p>
            <a:r>
              <a:rPr lang="en-CA" dirty="0"/>
              <a:t>What type of data is involved (numbers, text, etc)? </a:t>
            </a:r>
            <a:endParaRPr lang="en-GB"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image10.jpeg" descr="image10.jpeg"/>
          <p:cNvPicPr>
            <a:picLocks noGrp="1" noChangeAspect="1"/>
          </p:cNvPicPr>
          <p:nvPr>
            <p:ph type="pic" idx="13"/>
          </p:nvPr>
        </p:nvPicPr>
        <p:blipFill>
          <a:blip r:embed="rId3"/>
          <a:srcRect/>
          <a:stretch>
            <a:fillRect/>
          </a:stretch>
        </p:blipFill>
        <p:spPr>
          <a:xfrm>
            <a:off x="15018368" y="3588742"/>
            <a:ext cx="6341330" cy="8418116"/>
          </a:xfrm>
          <a:prstGeom prst="rect">
            <a:avLst/>
          </a:prstGeom>
        </p:spPr>
      </p:pic>
      <p:sp>
        <p:nvSpPr>
          <p:cNvPr id="298" name="Browser Wars"/>
          <p:cNvSpPr txBox="1">
            <a:spLocks noGrp="1"/>
          </p:cNvSpPr>
          <p:nvPr>
            <p:ph type="title"/>
          </p:nvPr>
        </p:nvSpPr>
        <p:spPr>
          <a:prstGeom prst="rect">
            <a:avLst/>
          </a:prstGeom>
        </p:spPr>
        <p:txBody>
          <a:bodyPr/>
          <a:lstStyle/>
          <a:p>
            <a:r>
              <a:rPr lang="en-US"/>
              <a:t>Programming Languages</a:t>
            </a:r>
            <a:endParaRPr dirty="0"/>
          </a:p>
        </p:txBody>
      </p:sp>
      <p:sp>
        <p:nvSpPr>
          <p:cNvPr id="299" name="Microsoft developed their own web browser called Internet Explorer (IE) in 1995…"/>
          <p:cNvSpPr txBox="1">
            <a:spLocks noGrp="1"/>
          </p:cNvSpPr>
          <p:nvPr>
            <p:ph type="body" sz="half" idx="1"/>
          </p:nvPr>
        </p:nvSpPr>
        <p:spPr>
          <a:prstGeom prst="rect">
            <a:avLst/>
          </a:prstGeom>
        </p:spPr>
        <p:txBody>
          <a:bodyPr>
            <a:normAutofit/>
          </a:bodyPr>
          <a:lstStyle/>
          <a:p>
            <a:r>
              <a:rPr lang="en-CA" sz="6000" dirty="0"/>
              <a:t>Why are there so many programming languages?</a:t>
            </a:r>
            <a:endParaRPr lang="en-GB" sz="6000"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ear” and Share"/>
          <p:cNvSpPr txBox="1">
            <a:spLocks noGrp="1"/>
          </p:cNvSpPr>
          <p:nvPr>
            <p:ph type="title"/>
          </p:nvPr>
        </p:nvSpPr>
        <p:spPr>
          <a:prstGeom prst="rect">
            <a:avLst/>
          </a:prstGeom>
        </p:spPr>
        <p:txBody>
          <a:bodyPr/>
          <a:lstStyle/>
          <a:p>
            <a:r>
              <a:rPr lang="en-CA" b="0" dirty="0"/>
              <a:t>Activity 1</a:t>
            </a:r>
            <a:endParaRPr b="0" dirty="0"/>
          </a:p>
        </p:txBody>
      </p:sp>
      <p:sp>
        <p:nvSpPr>
          <p:cNvPr id="320" name="Sharing your coding knowledge"/>
          <p:cNvSpPr txBox="1">
            <a:spLocks noGrp="1"/>
          </p:cNvSpPr>
          <p:nvPr>
            <p:ph type="body" idx="13"/>
          </p:nvPr>
        </p:nvSpPr>
        <p:spPr>
          <a:xfrm>
            <a:off x="1231900" y="8228558"/>
            <a:ext cx="6600246" cy="2897684"/>
          </a:xfrm>
          <a:prstGeom prst="rect">
            <a:avLst/>
          </a:prstGeom>
        </p:spPr>
        <p:txBody>
          <a:bodyPr/>
          <a:lstStyle/>
          <a:p>
            <a:r>
              <a:rPr lang="en-US" dirty="0"/>
              <a:t>Quick Research Project</a:t>
            </a:r>
            <a:endParaRPr dirty="0"/>
          </a:p>
        </p:txBody>
      </p:sp>
      <p:sp>
        <p:nvSpPr>
          <p:cNvPr id="321" name="Find a partner to talk to…"/>
          <p:cNvSpPr txBox="1">
            <a:spLocks noGrp="1"/>
          </p:cNvSpPr>
          <p:nvPr>
            <p:ph type="body" sz="half" idx="1"/>
          </p:nvPr>
        </p:nvSpPr>
        <p:spPr>
          <a:prstGeom prst="rect">
            <a:avLst/>
          </a:prstGeom>
        </p:spPr>
        <p:txBody>
          <a:bodyPr/>
          <a:lstStyle/>
          <a:p>
            <a:r>
              <a:rPr lang="en-CA" dirty="0"/>
              <a:t>Let’s do a quick research project – individually go on the internet and see how many program languages you can list in the next 10 minutes.</a:t>
            </a:r>
            <a:endParaRPr lang="en-GB" dirty="0"/>
          </a:p>
        </p:txBody>
      </p:sp>
      <p:pic>
        <p:nvPicPr>
          <p:cNvPr id="5" name="Picture 4">
            <a:extLst>
              <a:ext uri="{FF2B5EF4-FFF2-40B4-BE49-F238E27FC236}">
                <a16:creationId xmlns:a16="http://schemas.microsoft.com/office/drawing/2014/main" id="{E3E22877-8B3E-B14F-A0AA-DB93118D63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752" y="206477"/>
            <a:ext cx="8760542" cy="5840361"/>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image10.jpeg" descr="image10.jpeg"/>
          <p:cNvPicPr>
            <a:picLocks noGrp="1" noChangeAspect="1"/>
          </p:cNvPicPr>
          <p:nvPr>
            <p:ph type="pic" idx="13"/>
          </p:nvPr>
        </p:nvPicPr>
        <p:blipFill>
          <a:blip r:embed="rId2"/>
          <a:srcRect/>
          <a:stretch>
            <a:fillRect/>
          </a:stretch>
        </p:blipFill>
        <p:spPr>
          <a:xfrm>
            <a:off x="15018368" y="3588742"/>
            <a:ext cx="6341330" cy="8418116"/>
          </a:xfrm>
          <a:prstGeom prst="rect">
            <a:avLst/>
          </a:prstGeom>
        </p:spPr>
      </p:pic>
      <p:sp>
        <p:nvSpPr>
          <p:cNvPr id="298" name="Browser Wars"/>
          <p:cNvSpPr txBox="1">
            <a:spLocks noGrp="1"/>
          </p:cNvSpPr>
          <p:nvPr>
            <p:ph type="title"/>
          </p:nvPr>
        </p:nvSpPr>
        <p:spPr>
          <a:prstGeom prst="rect">
            <a:avLst/>
          </a:prstGeom>
        </p:spPr>
        <p:txBody>
          <a:bodyPr/>
          <a:lstStyle/>
          <a:p>
            <a:r>
              <a:rPr lang="en-US" dirty="0"/>
              <a:t>Programming Languages</a:t>
            </a:r>
            <a:endParaRPr dirty="0"/>
          </a:p>
        </p:txBody>
      </p:sp>
      <p:sp>
        <p:nvSpPr>
          <p:cNvPr id="299" name="Microsoft developed their own web browser called Internet Explorer (IE) in 1995…"/>
          <p:cNvSpPr txBox="1">
            <a:spLocks noGrp="1"/>
          </p:cNvSpPr>
          <p:nvPr>
            <p:ph type="body" sz="half" idx="1"/>
          </p:nvPr>
        </p:nvSpPr>
        <p:spPr>
          <a:prstGeom prst="rect">
            <a:avLst/>
          </a:prstGeom>
        </p:spPr>
        <p:txBody>
          <a:bodyPr/>
          <a:lstStyle/>
          <a:p>
            <a:pPr>
              <a:buNone/>
            </a:pPr>
            <a:r>
              <a:rPr lang="en-CA" dirty="0"/>
              <a:t>    You might have been baffled by how many programming languages are out there, doing a quick search of the web shows a huge array of languages. It can be confusing. </a:t>
            </a:r>
            <a:endParaRPr lang="en-GB"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8800" dirty="0"/>
              <a:t>ELDER’S WELCOME</a:t>
            </a:r>
          </a:p>
        </p:txBody>
      </p:sp>
      <p:pic>
        <p:nvPicPr>
          <p:cNvPr id="3" name="Picture 2">
            <a:extLst>
              <a:ext uri="{FF2B5EF4-FFF2-40B4-BE49-F238E27FC236}">
                <a16:creationId xmlns:a16="http://schemas.microsoft.com/office/drawing/2014/main" id="{EC967B49-3772-0C40-9B79-AE17AA35E583}"/>
              </a:ext>
            </a:extLst>
          </p:cNvPr>
          <p:cNvPicPr>
            <a:picLocks noChangeAspect="1"/>
          </p:cNvPicPr>
          <p:nvPr/>
        </p:nvPicPr>
        <p:blipFill>
          <a:blip r:embed="rId3"/>
          <a:stretch>
            <a:fillRect/>
          </a:stretch>
        </p:blipFill>
        <p:spPr>
          <a:xfrm>
            <a:off x="6003425" y="3381378"/>
            <a:ext cx="12578298" cy="8382256"/>
          </a:xfrm>
          <a:prstGeom prst="rect">
            <a:avLst/>
          </a:prstGeom>
        </p:spPr>
      </p:pic>
    </p:spTree>
    <p:extLst>
      <p:ext uri="{BB962C8B-B14F-4D97-AF65-F5344CB8AC3E}">
        <p14:creationId xmlns:p14="http://schemas.microsoft.com/office/powerpoint/2010/main" val="3447570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image13.png" descr="image13.png"/>
          <p:cNvPicPr>
            <a:picLocks noGrp="1" noChangeAspect="1"/>
          </p:cNvPicPr>
          <p:nvPr>
            <p:ph type="pic" idx="13"/>
          </p:nvPr>
        </p:nvPicPr>
        <p:blipFill>
          <a:blip r:embed="rId3"/>
          <a:srcRect/>
          <a:stretch>
            <a:fillRect/>
          </a:stretch>
        </p:blipFill>
        <p:spPr>
          <a:xfrm>
            <a:off x="14989708" y="3278981"/>
            <a:ext cx="6398648" cy="9037638"/>
          </a:xfrm>
          <a:prstGeom prst="rect">
            <a:avLst/>
          </a:prstGeom>
        </p:spPr>
      </p:pic>
      <p:sp>
        <p:nvSpPr>
          <p:cNvPr id="310" name="Good coders, poor designers"/>
          <p:cNvSpPr txBox="1">
            <a:spLocks noGrp="1"/>
          </p:cNvSpPr>
          <p:nvPr>
            <p:ph type="title"/>
          </p:nvPr>
        </p:nvSpPr>
        <p:spPr>
          <a:prstGeom prst="rect">
            <a:avLst/>
          </a:prstGeom>
        </p:spPr>
        <p:txBody>
          <a:bodyPr/>
          <a:lstStyle/>
          <a:p>
            <a:r>
              <a:rPr lang="en-US" dirty="0"/>
              <a:t>What Language?</a:t>
            </a:r>
            <a:endParaRPr dirty="0"/>
          </a:p>
        </p:txBody>
      </p:sp>
      <p:sp>
        <p:nvSpPr>
          <p:cNvPr id="311" name="During the 1990s, poorly designed websites flooded the World Wide Web…"/>
          <p:cNvSpPr txBox="1">
            <a:spLocks noGrp="1"/>
          </p:cNvSpPr>
          <p:nvPr>
            <p:ph type="body" sz="half" idx="1"/>
          </p:nvPr>
        </p:nvSpPr>
        <p:spPr>
          <a:xfrm>
            <a:off x="1689100" y="3479800"/>
            <a:ext cx="11575536" cy="8636000"/>
          </a:xfrm>
          <a:prstGeom prst="rect">
            <a:avLst/>
          </a:prstGeom>
        </p:spPr>
        <p:txBody>
          <a:bodyPr/>
          <a:lstStyle/>
          <a:p>
            <a:r>
              <a:rPr lang="en-CA" dirty="0"/>
              <a:t>A common first question of beginning programmers is what programming language should I learn?</a:t>
            </a:r>
            <a:endParaRPr lang="en-GB"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Looking at browser market share"/>
          <p:cNvSpPr txBox="1">
            <a:spLocks noGrp="1"/>
          </p:cNvSpPr>
          <p:nvPr>
            <p:ph type="body" idx="13"/>
          </p:nvPr>
        </p:nvSpPr>
        <p:spPr>
          <a:prstGeom prst="rect">
            <a:avLst/>
          </a:prstGeom>
        </p:spPr>
        <p:txBody>
          <a:bodyPr/>
          <a:lstStyle/>
          <a:p>
            <a:r>
              <a:rPr lang="en-US" dirty="0"/>
              <a:t>What Language?</a:t>
            </a:r>
            <a:endParaRPr dirty="0"/>
          </a:p>
        </p:txBody>
      </p:sp>
      <p:sp>
        <p:nvSpPr>
          <p:cNvPr id="306" name="Activity 1"/>
          <p:cNvSpPr txBox="1">
            <a:spLocks noGrp="1"/>
          </p:cNvSpPr>
          <p:nvPr>
            <p:ph type="title"/>
          </p:nvPr>
        </p:nvSpPr>
        <p:spPr>
          <a:prstGeom prst="rect">
            <a:avLst/>
          </a:prstGeom>
        </p:spPr>
        <p:txBody>
          <a:bodyPr/>
          <a:lstStyle/>
          <a:p>
            <a:r>
              <a:rPr dirty="0"/>
              <a:t>Activity </a:t>
            </a:r>
            <a:r>
              <a:rPr lang="en-US" dirty="0"/>
              <a:t>2</a:t>
            </a:r>
            <a:endParaRPr dirty="0"/>
          </a:p>
        </p:txBody>
      </p:sp>
      <p:sp>
        <p:nvSpPr>
          <p:cNvPr id="307" name="Visit gs.statcounter.com…"/>
          <p:cNvSpPr txBox="1">
            <a:spLocks noGrp="1"/>
          </p:cNvSpPr>
          <p:nvPr>
            <p:ph type="body" sz="half" idx="1"/>
          </p:nvPr>
        </p:nvSpPr>
        <p:spPr>
          <a:prstGeom prst="rect">
            <a:avLst/>
          </a:prstGeom>
        </p:spPr>
        <p:txBody>
          <a:bodyPr/>
          <a:lstStyle/>
          <a:p>
            <a:r>
              <a:rPr lang="en-CA" dirty="0"/>
              <a:t>Let’s quickly research that - what programming language should I first learn?</a:t>
            </a:r>
          </a:p>
          <a:p>
            <a:r>
              <a:rPr lang="en-CA" dirty="0"/>
              <a:t>Create a document that numbers them from 1 - 10</a:t>
            </a:r>
            <a:endParaRPr lang="en-GB" dirty="0"/>
          </a:p>
          <a:p>
            <a:r>
              <a:rPr lang="en-CA" dirty="0"/>
              <a:t>Let’s share with the class your findings.</a:t>
            </a:r>
            <a:endParaRPr lang="en-GB"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Good coders, poor designers"/>
          <p:cNvSpPr txBox="1">
            <a:spLocks noGrp="1"/>
          </p:cNvSpPr>
          <p:nvPr>
            <p:ph type="title"/>
          </p:nvPr>
        </p:nvSpPr>
        <p:spPr>
          <a:prstGeom prst="rect">
            <a:avLst/>
          </a:prstGeom>
        </p:spPr>
        <p:txBody>
          <a:bodyPr/>
          <a:lstStyle/>
          <a:p>
            <a:r>
              <a:rPr lang="en-US" dirty="0"/>
              <a:t>What Language?</a:t>
            </a:r>
            <a:endParaRPr dirty="0"/>
          </a:p>
        </p:txBody>
      </p:sp>
      <p:sp>
        <p:nvSpPr>
          <p:cNvPr id="314" name="Artists discovered that they could use their skills to make good websites…"/>
          <p:cNvSpPr txBox="1">
            <a:spLocks noGrp="1"/>
          </p:cNvSpPr>
          <p:nvPr>
            <p:ph type="body" sz="half" idx="1"/>
          </p:nvPr>
        </p:nvSpPr>
        <p:spPr>
          <a:prstGeom prst="rect">
            <a:avLst/>
          </a:prstGeom>
        </p:spPr>
        <p:txBody>
          <a:bodyPr/>
          <a:lstStyle/>
          <a:p>
            <a:r>
              <a:rPr lang="en-US" dirty="0"/>
              <a:t>Did you find the same information?</a:t>
            </a:r>
          </a:p>
          <a:p>
            <a:r>
              <a:rPr lang="en-US" dirty="0"/>
              <a:t>Did different lists show different results?</a:t>
            </a:r>
            <a:endParaRPr lang="en-GB" dirty="0"/>
          </a:p>
        </p:txBody>
      </p:sp>
      <p:pic>
        <p:nvPicPr>
          <p:cNvPr id="315" name="image14.png" descr="image14.png"/>
          <p:cNvPicPr>
            <a:picLocks noGrp="1" noChangeAspect="1"/>
          </p:cNvPicPr>
          <p:nvPr>
            <p:ph type="pic" idx="13"/>
          </p:nvPr>
        </p:nvPicPr>
        <p:blipFill>
          <a:blip r:embed="rId3"/>
          <a:srcRect/>
          <a:stretch>
            <a:fillRect/>
          </a:stretch>
        </p:blipFill>
        <p:spPr>
          <a:xfrm>
            <a:off x="2271802" y="4843065"/>
            <a:ext cx="8004095" cy="5909273"/>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What is code?"/>
          <p:cNvSpPr txBox="1">
            <a:spLocks noGrp="1"/>
          </p:cNvSpPr>
          <p:nvPr>
            <p:ph type="title"/>
          </p:nvPr>
        </p:nvSpPr>
        <p:spPr>
          <a:xfrm>
            <a:off x="1778000" y="741872"/>
            <a:ext cx="20828000" cy="8440228"/>
          </a:xfrm>
          <a:prstGeom prst="rect">
            <a:avLst/>
          </a:prstGeom>
        </p:spPr>
        <p:txBody>
          <a:bodyPr>
            <a:normAutofit/>
          </a:bodyPr>
          <a:lstStyle/>
          <a:p>
            <a:br>
              <a:rPr lang="en-CA" dirty="0"/>
            </a:br>
            <a:r>
              <a:rPr lang="en-CA" dirty="0"/>
              <a:t>Did anyone find </a:t>
            </a:r>
            <a:br>
              <a:rPr lang="en-CA" dirty="0"/>
            </a:br>
            <a:r>
              <a:rPr lang="en-CA" dirty="0"/>
              <a:t>JavaScript </a:t>
            </a:r>
            <a:br>
              <a:rPr lang="en-CA" dirty="0"/>
            </a:br>
            <a:r>
              <a:rPr lang="en-CA" dirty="0"/>
              <a:t>in that list?</a:t>
            </a:r>
            <a:endParaRPr lang="en-GB"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rogramming Languages"/>
          <p:cNvSpPr txBox="1">
            <a:spLocks noGrp="1"/>
          </p:cNvSpPr>
          <p:nvPr>
            <p:ph type="title"/>
          </p:nvPr>
        </p:nvSpPr>
        <p:spPr>
          <a:prstGeom prst="rect">
            <a:avLst/>
          </a:prstGeom>
        </p:spPr>
        <p:txBody>
          <a:bodyPr/>
          <a:lstStyle/>
          <a:p>
            <a:r>
              <a:t>Programming Languages</a:t>
            </a:r>
          </a:p>
        </p:txBody>
      </p:sp>
      <p:sp>
        <p:nvSpPr>
          <p:cNvPr id="335" name="There are thousands of programming and markup languages in existence…"/>
          <p:cNvSpPr txBox="1">
            <a:spLocks noGrp="1"/>
          </p:cNvSpPr>
          <p:nvPr>
            <p:ph type="body" sz="half" idx="1"/>
          </p:nvPr>
        </p:nvSpPr>
        <p:spPr>
          <a:xfrm>
            <a:off x="1689100" y="3479800"/>
            <a:ext cx="10990053" cy="8636000"/>
          </a:xfrm>
          <a:prstGeom prst="rect">
            <a:avLst/>
          </a:prstGeom>
        </p:spPr>
        <p:txBody>
          <a:bodyPr/>
          <a:lstStyle/>
          <a:p>
            <a:r>
              <a:rPr lang="en-CA" dirty="0"/>
              <a:t>There are so many computer programming languages because there are so many different types of problems.</a:t>
            </a:r>
            <a:endParaRPr lang="en-GB" dirty="0"/>
          </a:p>
          <a:p>
            <a:r>
              <a:rPr lang="en-CA" dirty="0"/>
              <a:t>All programming languages are developed around Problem Domains.</a:t>
            </a:r>
            <a:endParaRPr lang="en-GB" dirty="0"/>
          </a:p>
        </p:txBody>
      </p:sp>
      <p:pic>
        <p:nvPicPr>
          <p:cNvPr id="336" name="ruby-lang.png" descr="ruby-lang.png"/>
          <p:cNvPicPr>
            <a:picLocks noChangeAspect="1"/>
          </p:cNvPicPr>
          <p:nvPr/>
        </p:nvPicPr>
        <p:blipFill>
          <a:blip r:embed="rId2"/>
          <a:stretch>
            <a:fillRect/>
          </a:stretch>
        </p:blipFill>
        <p:spPr>
          <a:xfrm>
            <a:off x="15498160" y="4125449"/>
            <a:ext cx="2158304" cy="2147458"/>
          </a:xfrm>
          <a:prstGeom prst="rect">
            <a:avLst/>
          </a:prstGeom>
          <a:ln w="12700">
            <a:miter lim="400000"/>
          </a:ln>
        </p:spPr>
      </p:pic>
      <p:pic>
        <p:nvPicPr>
          <p:cNvPr id="337" name="js.jpg" descr="j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10723" y="7108717"/>
            <a:ext cx="2527301" cy="2527301"/>
          </a:xfrm>
          <a:prstGeom prst="rect">
            <a:avLst/>
          </a:prstGeom>
          <a:ln w="12700">
            <a:miter lim="400000"/>
          </a:ln>
        </p:spPr>
      </p:pic>
      <p:pic>
        <p:nvPicPr>
          <p:cNvPr id="338" name="gopher.png" descr="gopher.png"/>
          <p:cNvPicPr>
            <a:picLocks noChangeAspect="1"/>
          </p:cNvPicPr>
          <p:nvPr/>
        </p:nvPicPr>
        <p:blipFill>
          <a:blip r:embed="rId4"/>
          <a:stretch>
            <a:fillRect/>
          </a:stretch>
        </p:blipFill>
        <p:spPr>
          <a:xfrm>
            <a:off x="18789510" y="3338063"/>
            <a:ext cx="2614228" cy="3320776"/>
          </a:xfrm>
          <a:prstGeom prst="rect">
            <a:avLst/>
          </a:prstGeom>
          <a:ln w="12700">
            <a:miter lim="400000"/>
          </a:ln>
        </p:spPr>
      </p:pic>
      <p:pic>
        <p:nvPicPr>
          <p:cNvPr id="339" name="php-logo.png" descr="php-log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856343" y="7375755"/>
            <a:ext cx="3276757" cy="1724394"/>
          </a:xfrm>
          <a:prstGeom prst="rect">
            <a:avLst/>
          </a:prstGeom>
          <a:ln w="12700">
            <a:miter lim="400000"/>
          </a:ln>
        </p:spPr>
      </p:pic>
      <p:pic>
        <p:nvPicPr>
          <p:cNvPr id="340" name="python-logo.png" descr="python-logo.png"/>
          <p:cNvPicPr>
            <a:picLocks noChangeAspect="1"/>
          </p:cNvPicPr>
          <p:nvPr/>
        </p:nvPicPr>
        <p:blipFill>
          <a:blip r:embed="rId6"/>
          <a:stretch>
            <a:fillRect/>
          </a:stretch>
        </p:blipFill>
        <p:spPr>
          <a:xfrm>
            <a:off x="14694868" y="10085895"/>
            <a:ext cx="6767913" cy="2286001"/>
          </a:xfrm>
          <a:prstGeom prst="rect">
            <a:avLst/>
          </a:prstGeom>
          <a:ln w="12700">
            <a:miter lim="400000"/>
          </a:ln>
        </p:spPr>
      </p:pic>
      <p:pic>
        <p:nvPicPr>
          <p:cNvPr id="341" name="java-log0.png" descr="java-log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089381" y="6806573"/>
            <a:ext cx="1565061" cy="2862757"/>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image10.jpeg" descr="image10.jpeg"/>
          <p:cNvPicPr>
            <a:picLocks noGrp="1" noChangeAspect="1"/>
          </p:cNvPicPr>
          <p:nvPr>
            <p:ph type="pic" idx="13"/>
          </p:nvPr>
        </p:nvPicPr>
        <p:blipFill>
          <a:blip r:embed="rId2"/>
          <a:srcRect/>
          <a:stretch>
            <a:fillRect/>
          </a:stretch>
        </p:blipFill>
        <p:spPr>
          <a:xfrm>
            <a:off x="15047217" y="3627040"/>
            <a:ext cx="6283631" cy="8341520"/>
          </a:xfrm>
          <a:prstGeom prst="rect">
            <a:avLst/>
          </a:prstGeom>
        </p:spPr>
      </p:pic>
      <p:sp>
        <p:nvSpPr>
          <p:cNvPr id="302" name="Browser Compatibility"/>
          <p:cNvSpPr txBox="1">
            <a:spLocks noGrp="1"/>
          </p:cNvSpPr>
          <p:nvPr>
            <p:ph type="title"/>
          </p:nvPr>
        </p:nvSpPr>
        <p:spPr>
          <a:prstGeom prst="rect">
            <a:avLst/>
          </a:prstGeom>
        </p:spPr>
        <p:txBody>
          <a:bodyPr/>
          <a:lstStyle/>
          <a:p>
            <a:r>
              <a:rPr lang="en-US" dirty="0"/>
              <a:t>Program Languages</a:t>
            </a:r>
            <a:endParaRPr dirty="0"/>
          </a:p>
        </p:txBody>
      </p:sp>
      <p:sp>
        <p:nvSpPr>
          <p:cNvPr id="303" name="It became increasingly difficult and time consuming to create a web page for each browser…"/>
          <p:cNvSpPr txBox="1">
            <a:spLocks noGrp="1"/>
          </p:cNvSpPr>
          <p:nvPr>
            <p:ph type="body" sz="half" idx="1"/>
          </p:nvPr>
        </p:nvSpPr>
        <p:spPr>
          <a:prstGeom prst="rect">
            <a:avLst/>
          </a:prstGeom>
        </p:spPr>
        <p:txBody>
          <a:bodyPr/>
          <a:lstStyle/>
          <a:p>
            <a:r>
              <a:rPr lang="en-CA" dirty="0"/>
              <a:t>Most programming languages were created to fix a need -  a specific Problem Domain.</a:t>
            </a:r>
            <a:endParaRPr lang="en-GB" dirty="0"/>
          </a:p>
          <a:p>
            <a:r>
              <a:rPr lang="en-CA" dirty="0"/>
              <a:t>R, PHP, C Objective are all examples of Computer Programming Languages that are designed to be used for specific Problem Domains.</a:t>
            </a:r>
            <a:endParaRPr lang="en-GB"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What is code?"/>
          <p:cNvSpPr txBox="1">
            <a:spLocks noGrp="1"/>
          </p:cNvSpPr>
          <p:nvPr>
            <p:ph type="title"/>
          </p:nvPr>
        </p:nvSpPr>
        <p:spPr>
          <a:prstGeom prst="rect">
            <a:avLst/>
          </a:prstGeom>
        </p:spPr>
        <p:txBody>
          <a:bodyPr/>
          <a:lstStyle/>
          <a:p>
            <a:r>
              <a:rPr lang="en-US" dirty="0"/>
              <a:t>First Programming Languages</a:t>
            </a:r>
            <a:endParaRPr dirty="0"/>
          </a:p>
        </p:txBody>
      </p:sp>
      <p:sp>
        <p:nvSpPr>
          <p:cNvPr id="325" name="What is Coding? (2:55)"/>
          <p:cNvSpPr txBox="1">
            <a:spLocks noGrp="1"/>
          </p:cNvSpPr>
          <p:nvPr>
            <p:ph type="body" sz="quarter" idx="1"/>
          </p:nvPr>
        </p:nvSpPr>
        <p:spPr>
          <a:xfrm>
            <a:off x="1689100" y="10753731"/>
            <a:ext cx="21005800" cy="1819269"/>
          </a:xfrm>
          <a:prstGeom prst="rect">
            <a:avLst/>
          </a:prstGeom>
        </p:spPr>
        <p:txBody>
          <a:bodyPr/>
          <a:lstStyle>
            <a:lvl1pPr>
              <a:lnSpc>
                <a:spcPct val="120000"/>
              </a:lnSpc>
              <a:spcBef>
                <a:spcPts val="4500"/>
              </a:spcBef>
              <a:defRPr sz="4800" b="0" u="sng">
                <a:solidFill>
                  <a:srgbClr val="005493"/>
                </a:solidFill>
                <a:hlinkClick r:id="rId3"/>
              </a:defRPr>
            </a:lvl1pPr>
          </a:lstStyle>
          <a:p>
            <a:r>
              <a:rPr lang="en-US" dirty="0">
                <a:hlinkClick r:id="rId4"/>
              </a:rPr>
              <a:t>The First Programming Languages</a:t>
            </a:r>
            <a:endParaRPr dirty="0">
              <a:hlinkClick r:id="rId3"/>
            </a:endParaRPr>
          </a:p>
        </p:txBody>
      </p:sp>
      <p:pic>
        <p:nvPicPr>
          <p:cNvPr id="6" name="Picture Placeholder 5" descr="pbs-studios1.jpeg"/>
          <p:cNvPicPr>
            <a:picLocks noGrp="1" noChangeAspect="1"/>
          </p:cNvPicPr>
          <p:nvPr>
            <p:ph type="pic" sz="half" idx="13"/>
          </p:nvPr>
        </p:nvPicPr>
        <p:blipFill>
          <a:blip r:embed="rId5" cstate="screen">
            <a:extLst>
              <a:ext uri="{28A0092B-C50C-407E-A947-70E740481C1C}">
                <a14:useLocalDpi xmlns:a14="http://schemas.microsoft.com/office/drawing/2010/main"/>
              </a:ext>
            </a:extLst>
          </a:blip>
          <a:srcRect l="-2265" r="-2265"/>
          <a:stretch>
            <a:fillRect/>
          </a:stretch>
        </p:blipFill>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Web Technologies"/>
          <p:cNvSpPr txBox="1">
            <a:spLocks noGrp="1"/>
          </p:cNvSpPr>
          <p:nvPr>
            <p:ph type="title"/>
          </p:nvPr>
        </p:nvSpPr>
        <p:spPr>
          <a:prstGeom prst="rect">
            <a:avLst/>
          </a:prstGeom>
        </p:spPr>
        <p:txBody>
          <a:bodyPr/>
          <a:lstStyle/>
          <a:p>
            <a:r>
              <a:t>Web Technologies</a:t>
            </a:r>
          </a:p>
        </p:txBody>
      </p:sp>
      <p:pic>
        <p:nvPicPr>
          <p:cNvPr id="423" name="image29.png" descr="image29.pn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5726707" y="3615729"/>
            <a:ext cx="12930616" cy="8262595"/>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 name="proxy.duckduckgo-1.png" descr="proxy.duckduckgo-1.png"/>
          <p:cNvPicPr>
            <a:picLocks noGrp="1" noChangeAspect="1"/>
          </p:cNvPicPr>
          <p:nvPr>
            <p:ph type="pic" idx="13"/>
          </p:nvPr>
        </p:nvPicPr>
        <p:blipFill>
          <a:blip r:embed="rId3"/>
          <a:srcRect/>
          <a:stretch>
            <a:fillRect/>
          </a:stretch>
        </p:blipFill>
        <p:spPr>
          <a:xfrm>
            <a:off x="14803088" y="4411856"/>
            <a:ext cx="6771888" cy="6771888"/>
          </a:xfrm>
          <a:prstGeom prst="rect">
            <a:avLst/>
          </a:prstGeom>
        </p:spPr>
      </p:pic>
      <p:sp>
        <p:nvSpPr>
          <p:cNvPr id="426" name="HTML"/>
          <p:cNvSpPr txBox="1">
            <a:spLocks noGrp="1"/>
          </p:cNvSpPr>
          <p:nvPr>
            <p:ph type="title"/>
          </p:nvPr>
        </p:nvSpPr>
        <p:spPr>
          <a:prstGeom prst="rect">
            <a:avLst/>
          </a:prstGeom>
        </p:spPr>
        <p:txBody>
          <a:bodyPr/>
          <a:lstStyle/>
          <a:p>
            <a:r>
              <a:t>HTML</a:t>
            </a:r>
          </a:p>
        </p:txBody>
      </p:sp>
      <p:sp>
        <p:nvSpPr>
          <p:cNvPr id="427" name="Short for Hypertext Markup Language…"/>
          <p:cNvSpPr txBox="1">
            <a:spLocks noGrp="1"/>
          </p:cNvSpPr>
          <p:nvPr>
            <p:ph type="body" sz="half" idx="1"/>
          </p:nvPr>
        </p:nvSpPr>
        <p:spPr>
          <a:prstGeom prst="rect">
            <a:avLst/>
          </a:prstGeom>
        </p:spPr>
        <p:txBody>
          <a:bodyPr/>
          <a:lstStyle/>
          <a:p>
            <a:r>
              <a:rPr dirty="0"/>
              <a:t>Short for </a:t>
            </a:r>
            <a:r>
              <a:rPr b="1" dirty="0"/>
              <a:t>Hypertext Markup Language</a:t>
            </a:r>
          </a:p>
          <a:p>
            <a:r>
              <a:rPr dirty="0"/>
              <a:t>It is a </a:t>
            </a:r>
            <a:r>
              <a:rPr b="1" dirty="0"/>
              <a:t>markup</a:t>
            </a:r>
            <a:r>
              <a:rPr dirty="0"/>
              <a:t> language used for to </a:t>
            </a:r>
            <a:r>
              <a:rPr dirty="0" err="1"/>
              <a:t>organi</a:t>
            </a:r>
            <a:r>
              <a:rPr lang="en-CA" dirty="0"/>
              <a:t>z</a:t>
            </a:r>
            <a:r>
              <a:rPr dirty="0" err="1"/>
              <a:t>ing</a:t>
            </a:r>
            <a:r>
              <a:rPr dirty="0"/>
              <a:t> webpage content</a:t>
            </a:r>
          </a:p>
          <a:p>
            <a:pPr lvl="1"/>
            <a:r>
              <a:rPr dirty="0"/>
              <a:t>e.g. paragraphs, images, links etc.</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 name="proxy.duckduckgo.png" descr="proxy.duckduckgo.png"/>
          <p:cNvPicPr>
            <a:picLocks noGrp="1" noChangeAspect="1"/>
          </p:cNvPicPr>
          <p:nvPr>
            <p:ph type="pic" idx="13"/>
          </p:nvPr>
        </p:nvPicPr>
        <p:blipFill>
          <a:blip r:embed="rId2"/>
          <a:srcRect/>
          <a:stretch>
            <a:fillRect/>
          </a:stretch>
        </p:blipFill>
        <p:spPr>
          <a:xfrm>
            <a:off x="15339406" y="3776265"/>
            <a:ext cx="5699252" cy="8043070"/>
          </a:xfrm>
          <a:prstGeom prst="rect">
            <a:avLst/>
          </a:prstGeom>
        </p:spPr>
      </p:pic>
      <p:sp>
        <p:nvSpPr>
          <p:cNvPr id="430" name="CSS"/>
          <p:cNvSpPr txBox="1">
            <a:spLocks noGrp="1"/>
          </p:cNvSpPr>
          <p:nvPr>
            <p:ph type="title"/>
          </p:nvPr>
        </p:nvSpPr>
        <p:spPr>
          <a:prstGeom prst="rect">
            <a:avLst/>
          </a:prstGeom>
        </p:spPr>
        <p:txBody>
          <a:bodyPr/>
          <a:lstStyle/>
          <a:p>
            <a:r>
              <a:rPr dirty="0"/>
              <a:t>CSS</a:t>
            </a:r>
          </a:p>
        </p:txBody>
      </p:sp>
      <p:sp>
        <p:nvSpPr>
          <p:cNvPr id="431" name="Short for Cascading Style Sheets…"/>
          <p:cNvSpPr txBox="1">
            <a:spLocks noGrp="1"/>
          </p:cNvSpPr>
          <p:nvPr>
            <p:ph type="body" sz="half" idx="1"/>
          </p:nvPr>
        </p:nvSpPr>
        <p:spPr>
          <a:prstGeom prst="rect">
            <a:avLst/>
          </a:prstGeom>
        </p:spPr>
        <p:txBody>
          <a:bodyPr/>
          <a:lstStyle/>
          <a:p>
            <a:r>
              <a:t>Short for </a:t>
            </a:r>
            <a:r>
              <a:rPr b="1"/>
              <a:t>Cascading Style Sheets</a:t>
            </a:r>
          </a:p>
          <a:p>
            <a:r>
              <a:t>A </a:t>
            </a:r>
            <a:r>
              <a:rPr b="1"/>
              <a:t>stylesheet</a:t>
            </a:r>
            <a:r>
              <a:t> language</a:t>
            </a:r>
          </a:p>
          <a:p>
            <a:r>
              <a:t>Used to define the </a:t>
            </a:r>
            <a:r>
              <a:rPr b="1"/>
              <a:t>look</a:t>
            </a:r>
            <a:r>
              <a:t> of a website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CB0F-0BB3-AA4A-9D93-6591D7E6C2E6}"/>
              </a:ext>
            </a:extLst>
          </p:cNvPr>
          <p:cNvSpPr>
            <a:spLocks noGrp="1"/>
          </p:cNvSpPr>
          <p:nvPr>
            <p:ph type="title"/>
          </p:nvPr>
        </p:nvSpPr>
        <p:spPr>
          <a:xfrm>
            <a:off x="779275" y="158621"/>
            <a:ext cx="21865086" cy="3418466"/>
          </a:xfrm>
        </p:spPr>
        <p:txBody>
          <a:bodyPr>
            <a:normAutofit/>
          </a:bodyPr>
          <a:lstStyle/>
          <a:p>
            <a:pPr algn="ctr"/>
            <a:r>
              <a:rPr lang="en-US" sz="5600" dirty="0">
                <a:latin typeface="Calibri"/>
                <a:cs typeface="Calibri"/>
              </a:rPr>
              <a:t>Your First Nations Technology Council (FNTC) Digital Elder</a:t>
            </a:r>
            <a:br>
              <a:rPr lang="en-US" sz="5600" dirty="0">
                <a:latin typeface="Calibri"/>
                <a:cs typeface="Calibri"/>
              </a:rPr>
            </a:br>
            <a:br>
              <a:rPr lang="en-US" sz="5600" dirty="0">
                <a:latin typeface="Calibri"/>
              </a:rPr>
            </a:br>
            <a:r>
              <a:rPr lang="en-US" sz="5600" dirty="0">
                <a:solidFill>
                  <a:srgbClr val="898989"/>
                </a:solidFill>
                <a:latin typeface="Calibri"/>
              </a:rPr>
              <a:t> Introducing Elder Glida Morgan </a:t>
            </a:r>
            <a:endParaRPr lang="en-US" sz="5600" dirty="0">
              <a:latin typeface="Calibri"/>
              <a:cs typeface="Calibri"/>
            </a:endParaRPr>
          </a:p>
        </p:txBody>
      </p:sp>
      <p:pic>
        <p:nvPicPr>
          <p:cNvPr id="5" name="Picture 4"/>
          <p:cNvPicPr>
            <a:picLocks noChangeAspect="1"/>
          </p:cNvPicPr>
          <p:nvPr/>
        </p:nvPicPr>
        <p:blipFill>
          <a:blip r:embed="rId3"/>
          <a:stretch>
            <a:fillRect/>
          </a:stretch>
        </p:blipFill>
        <p:spPr>
          <a:xfrm>
            <a:off x="5688416" y="3549816"/>
            <a:ext cx="12880688" cy="8639932"/>
          </a:xfrm>
          <a:prstGeom prst="rect">
            <a:avLst/>
          </a:prstGeom>
        </p:spPr>
      </p:pic>
    </p:spTree>
    <p:extLst>
      <p:ext uri="{BB962C8B-B14F-4D97-AF65-F5344CB8AC3E}">
        <p14:creationId xmlns:p14="http://schemas.microsoft.com/office/powerpoint/2010/main" val="4204223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js.jpg" descr="js.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4498728" y="4368239"/>
            <a:ext cx="7380609" cy="6859122"/>
          </a:xfrm>
          <a:prstGeom prst="rect">
            <a:avLst/>
          </a:prstGeom>
        </p:spPr>
      </p:pic>
      <p:sp>
        <p:nvSpPr>
          <p:cNvPr id="434" name="JavaScript"/>
          <p:cNvSpPr txBox="1">
            <a:spLocks noGrp="1"/>
          </p:cNvSpPr>
          <p:nvPr>
            <p:ph type="title"/>
          </p:nvPr>
        </p:nvSpPr>
        <p:spPr>
          <a:prstGeom prst="rect">
            <a:avLst/>
          </a:prstGeom>
        </p:spPr>
        <p:txBody>
          <a:bodyPr/>
          <a:lstStyle/>
          <a:p>
            <a:r>
              <a:rPr dirty="0"/>
              <a:t>JavaScript</a:t>
            </a:r>
          </a:p>
        </p:txBody>
      </p:sp>
      <p:sp>
        <p:nvSpPr>
          <p:cNvPr id="435" name="Often called JS for short…"/>
          <p:cNvSpPr txBox="1">
            <a:spLocks noGrp="1"/>
          </p:cNvSpPr>
          <p:nvPr>
            <p:ph type="body" sz="half" idx="1"/>
          </p:nvPr>
        </p:nvSpPr>
        <p:spPr>
          <a:prstGeom prst="rect">
            <a:avLst/>
          </a:prstGeom>
        </p:spPr>
        <p:txBody>
          <a:bodyPr/>
          <a:lstStyle/>
          <a:p>
            <a:r>
              <a:t>Often called </a:t>
            </a:r>
            <a:r>
              <a:rPr b="1"/>
              <a:t>JS</a:t>
            </a:r>
            <a:r>
              <a:t> for short </a:t>
            </a:r>
          </a:p>
          <a:p>
            <a:r>
              <a:t>A </a:t>
            </a:r>
            <a:r>
              <a:rPr b="1"/>
              <a:t>programming</a:t>
            </a:r>
            <a:r>
              <a:t> or </a:t>
            </a:r>
            <a:r>
              <a:rPr b="1"/>
              <a:t>scripting</a:t>
            </a:r>
            <a:r>
              <a:t> language</a:t>
            </a:r>
          </a:p>
          <a:p>
            <a:r>
              <a:t>Used to modify or animate the HTML and CSS of a webpage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HTML, CSS &amp; JavaScript"/>
          <p:cNvSpPr txBox="1">
            <a:spLocks noGrp="1"/>
          </p:cNvSpPr>
          <p:nvPr>
            <p:ph type="title"/>
          </p:nvPr>
        </p:nvSpPr>
        <p:spPr>
          <a:prstGeom prst="rect">
            <a:avLst/>
          </a:prstGeom>
        </p:spPr>
        <p:txBody>
          <a:bodyPr/>
          <a:lstStyle/>
          <a:p>
            <a:r>
              <a:rPr dirty="0"/>
              <a:t>HTML, CSS &amp; JavaScript</a:t>
            </a:r>
          </a:p>
        </p:txBody>
      </p:sp>
      <p:pic>
        <p:nvPicPr>
          <p:cNvPr id="438" name="image28.png" descr="image28.png"/>
          <p:cNvPicPr>
            <a:picLocks noGrp="1"/>
          </p:cNvPicPr>
          <p:nvPr>
            <p:ph type="pic" idx="13"/>
          </p:nvPr>
        </p:nvPicPr>
        <p:blipFill>
          <a:blip r:embed="rId3"/>
          <a:stretch>
            <a:fillRect/>
          </a:stretch>
        </p:blipFill>
        <p:spPr>
          <a:xfrm>
            <a:off x="4980483" y="3584950"/>
            <a:ext cx="14423064" cy="7347897"/>
          </a:xfrm>
          <a:prstGeom prst="rect">
            <a:avLst/>
          </a:prstGeom>
          <a:ln w="9525">
            <a:round/>
          </a:ln>
        </p:spPr>
      </p:pic>
      <p:sp>
        <p:nvSpPr>
          <p:cNvPr id="439" name="HTML, CSS, JavaScript Explained (3:57)"/>
          <p:cNvSpPr txBox="1">
            <a:spLocks noGrp="1"/>
          </p:cNvSpPr>
          <p:nvPr>
            <p:ph type="body" sz="quarter" idx="1"/>
          </p:nvPr>
        </p:nvSpPr>
        <p:spPr>
          <a:xfrm>
            <a:off x="1689100" y="11218422"/>
            <a:ext cx="21005800" cy="1354578"/>
          </a:xfrm>
          <a:prstGeom prst="rect">
            <a:avLst/>
          </a:prstGeom>
        </p:spPr>
        <p:txBody>
          <a:bodyPr/>
          <a:lstStyle>
            <a:lvl1pPr>
              <a:lnSpc>
                <a:spcPct val="120000"/>
              </a:lnSpc>
              <a:spcBef>
                <a:spcPts val="4500"/>
              </a:spcBef>
              <a:defRPr sz="4800" b="0" u="sng">
                <a:solidFill>
                  <a:srgbClr val="005493"/>
                </a:solidFill>
                <a:hlinkClick r:id="rId4"/>
              </a:defRPr>
            </a:lvl1pPr>
          </a:lstStyle>
          <a:p>
            <a:r>
              <a:rPr lang="en-CA" dirty="0">
                <a:hlinkClick r:id="rId4"/>
              </a:rPr>
              <a:t>HTML, CSS, JavaScript Explained </a:t>
            </a:r>
            <a:endParaRPr dirty="0">
              <a:hlinkClick r:id="rId4"/>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73" y="339219"/>
            <a:ext cx="13074390" cy="2003931"/>
          </a:xfrm>
        </p:spPr>
        <p:txBody>
          <a:bodyPr>
            <a:normAutofit/>
          </a:bodyPr>
          <a:lstStyle/>
          <a:p>
            <a:pPr algn="ctr"/>
            <a:r>
              <a:rPr lang="en-CA" sz="8800" dirty="0"/>
              <a:t>Class Wrap-Up</a:t>
            </a:r>
          </a:p>
        </p:txBody>
      </p:sp>
      <p:pic>
        <p:nvPicPr>
          <p:cNvPr id="4" name="Picture 3"/>
          <p:cNvPicPr>
            <a:picLocks noChangeAspect="1"/>
          </p:cNvPicPr>
          <p:nvPr/>
        </p:nvPicPr>
        <p:blipFill>
          <a:blip r:embed="rId3"/>
          <a:stretch>
            <a:fillRect/>
          </a:stretch>
        </p:blipFill>
        <p:spPr>
          <a:xfrm>
            <a:off x="6249611" y="3181273"/>
            <a:ext cx="12462510" cy="8331810"/>
          </a:xfrm>
          <a:prstGeom prst="rect">
            <a:avLst/>
          </a:prstGeom>
        </p:spPr>
      </p:pic>
    </p:spTree>
    <p:extLst>
      <p:ext uri="{BB962C8B-B14F-4D97-AF65-F5344CB8AC3E}">
        <p14:creationId xmlns:p14="http://schemas.microsoft.com/office/powerpoint/2010/main" val="3531452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Image Credits"/>
          <p:cNvSpPr txBox="1">
            <a:spLocks noGrp="1"/>
          </p:cNvSpPr>
          <p:nvPr>
            <p:ph type="title"/>
          </p:nvPr>
        </p:nvSpPr>
        <p:spPr>
          <a:prstGeom prst="rect">
            <a:avLst/>
          </a:prstGeom>
        </p:spPr>
        <p:txBody>
          <a:bodyPr/>
          <a:lstStyle/>
          <a:p>
            <a:r>
              <a:t>Image Credits</a:t>
            </a:r>
          </a:p>
        </p:txBody>
      </p:sp>
      <p:sp>
        <p:nvSpPr>
          <p:cNvPr id="446" name="Ruby — https://en.wikipedia.org/wiki/Ruby_(programming_language)…"/>
          <p:cNvSpPr txBox="1">
            <a:spLocks noGrp="1"/>
          </p:cNvSpPr>
          <p:nvPr>
            <p:ph type="body" idx="1"/>
          </p:nvPr>
        </p:nvSpPr>
        <p:spPr>
          <a:prstGeom prst="rect">
            <a:avLst/>
          </a:prstGeom>
        </p:spPr>
        <p:txBody>
          <a:bodyPr>
            <a:normAutofit lnSpcReduction="10000"/>
          </a:bodyPr>
          <a:lstStyle/>
          <a:p>
            <a:r>
              <a:rPr dirty="0"/>
              <a:t>Ruby — </a:t>
            </a:r>
            <a:r>
              <a:rPr u="sng" dirty="0">
                <a:solidFill>
                  <a:srgbClr val="005493"/>
                </a:solidFill>
                <a:hlinkClick r:id="rId3"/>
              </a:rPr>
              <a:t>https://en.wikipedia.org/wiki/Ruby_(programming_language)</a:t>
            </a:r>
          </a:p>
          <a:p>
            <a:r>
              <a:rPr dirty="0"/>
              <a:t>PHP — </a:t>
            </a:r>
            <a:r>
              <a:rPr u="sng" dirty="0">
                <a:solidFill>
                  <a:srgbClr val="005493"/>
                </a:solidFill>
                <a:hlinkClick r:id="rId4"/>
              </a:rPr>
              <a:t>https://www.drupal.org/project/php</a:t>
            </a:r>
          </a:p>
          <a:p>
            <a:r>
              <a:rPr u="sng" dirty="0">
                <a:solidFill>
                  <a:srgbClr val="005493"/>
                </a:solidFill>
                <a:hlinkClick r:id="rId5"/>
              </a:rPr>
              <a:t>https://singularityhub.com/2017/11/19/how-technology-is-leading-us-into-the-imagination-age/#sm.013piyqh19z1f6010pb1y4iqentz1</a:t>
            </a:r>
          </a:p>
          <a:p>
            <a:r>
              <a:rPr u="sng" dirty="0">
                <a:solidFill>
                  <a:srgbClr val="005493"/>
                </a:solidFill>
                <a:hlinkClick r:id="rId6"/>
              </a:rPr>
              <a:t>https://www.doyleqhs.com/the-far-side.html</a:t>
            </a:r>
          </a:p>
          <a:p>
            <a:r>
              <a:rPr u="sng" dirty="0">
                <a:solidFill>
                  <a:srgbClr val="005493"/>
                </a:solidFill>
                <a:hlinkClick r:id="rId7"/>
              </a:rPr>
              <a:t>https://broadbandnow.com/report/apartment-landlords-holding-internet-hostage/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72CB0F-0BB3-AA4A-9D93-6591D7E6C2E6}"/>
              </a:ext>
            </a:extLst>
          </p:cNvPr>
          <p:cNvSpPr txBox="1">
            <a:spLocks/>
          </p:cNvSpPr>
          <p:nvPr/>
        </p:nvSpPr>
        <p:spPr>
          <a:xfrm>
            <a:off x="1613158" y="287677"/>
            <a:ext cx="21031200" cy="183695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dirty="0"/>
              <a:t>Opening Song</a:t>
            </a:r>
          </a:p>
        </p:txBody>
      </p:sp>
      <p:sp>
        <p:nvSpPr>
          <p:cNvPr id="4" name="TextBox 3"/>
          <p:cNvSpPr txBox="1"/>
          <p:nvPr/>
        </p:nvSpPr>
        <p:spPr>
          <a:xfrm>
            <a:off x="6973431" y="10220064"/>
            <a:ext cx="10310638" cy="1015663"/>
          </a:xfrm>
          <a:prstGeom prst="rect">
            <a:avLst/>
          </a:prstGeom>
          <a:noFill/>
        </p:spPr>
        <p:txBody>
          <a:bodyPr wrap="square" rtlCol="0">
            <a:spAutoFit/>
          </a:bodyPr>
          <a:lstStyle/>
          <a:p>
            <a:pPr algn="ctr"/>
            <a:r>
              <a:rPr lang="en-CA" sz="6000" dirty="0">
                <a:hlinkClick r:id="rId3"/>
              </a:rPr>
              <a:t>Elder Glida Opening Song</a:t>
            </a:r>
            <a:endParaRPr lang="en-CA" sz="6000" dirty="0"/>
          </a:p>
        </p:txBody>
      </p:sp>
      <p:pic>
        <p:nvPicPr>
          <p:cNvPr id="6" name="Picture 5"/>
          <p:cNvPicPr>
            <a:picLocks noChangeAspect="1"/>
          </p:cNvPicPr>
          <p:nvPr/>
        </p:nvPicPr>
        <p:blipFill>
          <a:blip r:embed="rId4"/>
          <a:stretch>
            <a:fillRect/>
          </a:stretch>
        </p:blipFill>
        <p:spPr>
          <a:xfrm>
            <a:off x="5118350" y="3057264"/>
            <a:ext cx="14020800" cy="7162800"/>
          </a:xfrm>
          <a:prstGeom prst="rect">
            <a:avLst/>
          </a:prstGeom>
        </p:spPr>
      </p:pic>
    </p:spTree>
    <p:extLst>
      <p:ext uri="{BB962C8B-B14F-4D97-AF65-F5344CB8AC3E}">
        <p14:creationId xmlns:p14="http://schemas.microsoft.com/office/powerpoint/2010/main" val="37042701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72CB0F-0BB3-AA4A-9D93-6591D7E6C2E6}"/>
              </a:ext>
            </a:extLst>
          </p:cNvPr>
          <p:cNvSpPr txBox="1">
            <a:spLocks/>
          </p:cNvSpPr>
          <p:nvPr/>
        </p:nvSpPr>
        <p:spPr>
          <a:xfrm>
            <a:off x="1613158" y="287677"/>
            <a:ext cx="21031200" cy="1836958"/>
          </a:xfrm>
          <a:prstGeom prst="rect">
            <a:avLst/>
          </a:prstGeom>
        </p:spPr>
        <p:txBody>
          <a:bodyPr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dirty="0"/>
              <a:t>Meet your Digital Elder</a:t>
            </a:r>
          </a:p>
          <a:p>
            <a:pPr algn="ctr"/>
            <a:r>
              <a:rPr lang="en-US" sz="5800" dirty="0">
                <a:solidFill>
                  <a:srgbClr val="898989"/>
                </a:solidFill>
                <a:latin typeface="Calibri"/>
              </a:rPr>
              <a:t>Introducing Elder Glida Morgan </a:t>
            </a:r>
            <a:endParaRPr lang="en-US" sz="5800" dirty="0"/>
          </a:p>
        </p:txBody>
      </p:sp>
      <p:sp>
        <p:nvSpPr>
          <p:cNvPr id="4" name="TextBox 3"/>
          <p:cNvSpPr txBox="1"/>
          <p:nvPr/>
        </p:nvSpPr>
        <p:spPr>
          <a:xfrm>
            <a:off x="7093360" y="10001528"/>
            <a:ext cx="10070796" cy="1015663"/>
          </a:xfrm>
          <a:prstGeom prst="rect">
            <a:avLst/>
          </a:prstGeom>
          <a:noFill/>
        </p:spPr>
        <p:txBody>
          <a:bodyPr wrap="square" rtlCol="0">
            <a:spAutoFit/>
          </a:bodyPr>
          <a:lstStyle/>
          <a:p>
            <a:pPr algn="ctr"/>
            <a:r>
              <a:rPr lang="en-CA" sz="6000" dirty="0">
                <a:hlinkClick r:id="rId3"/>
              </a:rPr>
              <a:t>Elder Glida Morgan</a:t>
            </a:r>
            <a:endParaRPr lang="en-CA" sz="6000" dirty="0"/>
          </a:p>
        </p:txBody>
      </p:sp>
      <p:pic>
        <p:nvPicPr>
          <p:cNvPr id="5" name="Picture 4"/>
          <p:cNvPicPr>
            <a:picLocks noChangeAspect="1"/>
          </p:cNvPicPr>
          <p:nvPr/>
        </p:nvPicPr>
        <p:blipFill>
          <a:blip r:embed="rId4"/>
          <a:stretch>
            <a:fillRect/>
          </a:stretch>
        </p:blipFill>
        <p:spPr>
          <a:xfrm>
            <a:off x="5137408" y="2933979"/>
            <a:ext cx="13982700" cy="7067550"/>
          </a:xfrm>
          <a:prstGeom prst="rect">
            <a:avLst/>
          </a:prstGeom>
        </p:spPr>
      </p:pic>
    </p:spTree>
    <p:extLst>
      <p:ext uri="{BB962C8B-B14F-4D97-AF65-F5344CB8AC3E}">
        <p14:creationId xmlns:p14="http://schemas.microsoft.com/office/powerpoint/2010/main" val="23385762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72CB0F-0BB3-AA4A-9D93-6591D7E6C2E6}"/>
              </a:ext>
            </a:extLst>
          </p:cNvPr>
          <p:cNvSpPr txBox="1">
            <a:spLocks/>
          </p:cNvSpPr>
          <p:nvPr/>
        </p:nvSpPr>
        <p:spPr>
          <a:xfrm>
            <a:off x="1613158" y="287677"/>
            <a:ext cx="21031200" cy="1836958"/>
          </a:xfrm>
          <a:prstGeom prst="rect">
            <a:avLst/>
          </a:prstGeom>
        </p:spPr>
        <p:txBody>
          <a:bodyPr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800" dirty="0"/>
              <a:t>Welcome to Focus Web Developer</a:t>
            </a:r>
          </a:p>
          <a:p>
            <a:pPr algn="ctr"/>
            <a:r>
              <a:rPr lang="en-US" sz="5800" dirty="0"/>
              <a:t>By Denise Williams, CEO</a:t>
            </a:r>
          </a:p>
        </p:txBody>
      </p:sp>
      <p:sp>
        <p:nvSpPr>
          <p:cNvPr id="4" name="TextBox 3"/>
          <p:cNvSpPr txBox="1"/>
          <p:nvPr/>
        </p:nvSpPr>
        <p:spPr>
          <a:xfrm>
            <a:off x="10189027" y="10345781"/>
            <a:ext cx="5644531" cy="3477875"/>
          </a:xfrm>
          <a:prstGeom prst="rect">
            <a:avLst/>
          </a:prstGeom>
          <a:noFill/>
        </p:spPr>
        <p:txBody>
          <a:bodyPr wrap="square" rtlCol="0">
            <a:spAutoFit/>
          </a:bodyPr>
          <a:lstStyle/>
          <a:p>
            <a:endParaRPr lang="en-CA" sz="6000" u="sng" dirty="0"/>
          </a:p>
          <a:p>
            <a:endParaRPr lang="en-CA" sz="6000" u="sng" dirty="0"/>
          </a:p>
          <a:p>
            <a:endParaRPr lang="en-CA" sz="6000" u="sng" dirty="0">
              <a:hlinkClick r:id="rId3"/>
            </a:endParaRPr>
          </a:p>
          <a:p>
            <a:r>
              <a:rPr lang="en-CA" sz="4000" u="sng" dirty="0">
                <a:hlinkClick r:id="rId3"/>
              </a:rPr>
              <a:t>Denise Williams, CEO</a:t>
            </a:r>
            <a:r>
              <a:rPr lang="en-CA" sz="4000" dirty="0"/>
              <a:t> </a:t>
            </a:r>
          </a:p>
        </p:txBody>
      </p:sp>
      <p:pic>
        <p:nvPicPr>
          <p:cNvPr id="1026" name="Picture 2" descr="https://technologycouncil.ca/wp-content/uploads/2019/08/denise-500x5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258" y="2175428"/>
            <a:ext cx="9525000" cy="952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77213"/>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2464</TotalTime>
  <Words>3061</Words>
  <Application>Microsoft Macintosh PowerPoint</Application>
  <PresentationFormat>Custom</PresentationFormat>
  <Paragraphs>345</Paragraphs>
  <Slides>63</Slides>
  <Notes>36</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63</vt:i4>
      </vt:variant>
    </vt:vector>
  </HeadingPairs>
  <TitlesOfParts>
    <vt:vector size="71" baseType="lpstr">
      <vt:lpstr>Arial</vt:lpstr>
      <vt:lpstr>Calibri</vt:lpstr>
      <vt:lpstr>Calibri Light</vt:lpstr>
      <vt:lpstr>Gill Sans</vt:lpstr>
      <vt:lpstr>Helvetica Neue</vt:lpstr>
      <vt:lpstr>Helvetica Neue Light</vt:lpstr>
      <vt:lpstr>White</vt:lpstr>
      <vt:lpstr>Office Theme</vt:lpstr>
      <vt:lpstr>                        </vt:lpstr>
      <vt:lpstr>                       ACKNOWLEDGMENT  </vt:lpstr>
      <vt:lpstr>PowerPoint Presentation</vt:lpstr>
      <vt:lpstr>WELCOME TO YOUR TECH EDUCATION JOURNEY</vt:lpstr>
      <vt:lpstr>ELDER’S WELCOME</vt:lpstr>
      <vt:lpstr>Your First Nations Technology Council (FNTC) Digital Elder   Introducing Elder Glida Morgan </vt:lpstr>
      <vt:lpstr>PowerPoint Presentation</vt:lpstr>
      <vt:lpstr>PowerPoint Presentation</vt:lpstr>
      <vt:lpstr>PowerPoint Presentation</vt:lpstr>
      <vt:lpstr>Course Description</vt:lpstr>
      <vt:lpstr>FITC Focus Web Development Learning Outcomes </vt:lpstr>
      <vt:lpstr>Learning Outcomes (con’t) </vt:lpstr>
      <vt:lpstr>Course Breakdown Unit 1 Programming Fundamentals</vt:lpstr>
      <vt:lpstr>Unit 2 Development/Coding</vt:lpstr>
      <vt:lpstr>Unit 3 Building/Lab</vt:lpstr>
      <vt:lpstr>Gathering Time</vt:lpstr>
      <vt:lpstr>Gathering Time</vt:lpstr>
      <vt:lpstr> Lesson Topics</vt:lpstr>
      <vt:lpstr>Capstone Project</vt:lpstr>
      <vt:lpstr>Capstone</vt:lpstr>
      <vt:lpstr>Capstone</vt:lpstr>
      <vt:lpstr>Unit Projects</vt:lpstr>
      <vt:lpstr>Unit Projects</vt:lpstr>
      <vt:lpstr>Unit Projects</vt:lpstr>
      <vt:lpstr>Additional Course Information</vt:lpstr>
      <vt:lpstr>Assignment 1</vt:lpstr>
      <vt:lpstr>Assignment 1</vt:lpstr>
      <vt:lpstr>File Management and Activity Naming</vt:lpstr>
      <vt:lpstr>File Management and Activity Naming</vt:lpstr>
      <vt:lpstr>Welcome to Programming!</vt:lpstr>
      <vt:lpstr>What is Programming?</vt:lpstr>
      <vt:lpstr>Let’s talk about Programming </vt:lpstr>
      <vt:lpstr>Programming Background</vt:lpstr>
      <vt:lpstr>Discussion</vt:lpstr>
      <vt:lpstr>Programming Overview</vt:lpstr>
      <vt:lpstr>Computer Architecture</vt:lpstr>
      <vt:lpstr>Computer Instructions</vt:lpstr>
      <vt:lpstr>Instruction Sets</vt:lpstr>
      <vt:lpstr>Instruction Sets</vt:lpstr>
      <vt:lpstr>Instruction Sets</vt:lpstr>
      <vt:lpstr>Instruction Sets</vt:lpstr>
      <vt:lpstr>000101</vt:lpstr>
      <vt:lpstr>Programming paradigms</vt:lpstr>
      <vt:lpstr>Some of the questions we might ask ourselves are:</vt:lpstr>
      <vt:lpstr>Problem Domain</vt:lpstr>
      <vt:lpstr>Discussion</vt:lpstr>
      <vt:lpstr>Programming Languages</vt:lpstr>
      <vt:lpstr>Activity 1</vt:lpstr>
      <vt:lpstr>Programming Languages</vt:lpstr>
      <vt:lpstr>What Language?</vt:lpstr>
      <vt:lpstr>Activity 2</vt:lpstr>
      <vt:lpstr>What Language?</vt:lpstr>
      <vt:lpstr> Did anyone find  JavaScript  in that list?</vt:lpstr>
      <vt:lpstr>Programming Languages</vt:lpstr>
      <vt:lpstr>Program Languages</vt:lpstr>
      <vt:lpstr>First Programming Languages</vt:lpstr>
      <vt:lpstr>Web Technologies</vt:lpstr>
      <vt:lpstr>HTML</vt:lpstr>
      <vt:lpstr>CSS</vt:lpstr>
      <vt:lpstr>JavaScript</vt:lpstr>
      <vt:lpstr>HTML, CSS &amp; JavaScript</vt:lpstr>
      <vt:lpstr>Class Wrap-Up</vt:lpstr>
      <vt:lpstr>Image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&amp; Coding</dc:title>
  <dc:creator>Robyn Grebliunas</dc:creator>
  <cp:lastModifiedBy>Nick Adamson</cp:lastModifiedBy>
  <cp:revision>276</cp:revision>
  <dcterms:created xsi:type="dcterms:W3CDTF">2020-01-24T23:21:04Z</dcterms:created>
  <dcterms:modified xsi:type="dcterms:W3CDTF">2020-09-21T22:03:39Z</dcterms:modified>
</cp:coreProperties>
</file>